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6337.4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5605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8769.7000000000007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79200"/>
        <c:axId val="5380736"/>
      </c:barChart>
      <c:catAx>
        <c:axId val="537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380736"/>
        <c:crosses val="autoZero"/>
        <c:auto val="1"/>
        <c:lblAlgn val="ctr"/>
        <c:lblOffset val="100"/>
        <c:noMultiLvlLbl val="0"/>
      </c:catAx>
      <c:valAx>
        <c:axId val="5380736"/>
        <c:scaling>
          <c:orientation val="minMax"/>
          <c:max val="9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379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9188.7999999999993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9450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11527.2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9776"/>
        <c:axId val="5421312"/>
      </c:barChart>
      <c:catAx>
        <c:axId val="541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21312"/>
        <c:crosses val="autoZero"/>
        <c:auto val="1"/>
        <c:lblAlgn val="ctr"/>
        <c:lblOffset val="100"/>
        <c:noMultiLvlLbl val="0"/>
      </c:catAx>
      <c:valAx>
        <c:axId val="5421312"/>
        <c:scaling>
          <c:orientation val="minMax"/>
          <c:max val="12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419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50,9%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186570428696411E-2"/>
                  <c:y val="3.02797530725944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2,</a:t>
                    </a:r>
                    <a:r>
                      <a:rPr lang="ru-RU" smtClean="0"/>
                      <a:t>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9,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15,4%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18,5%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1,</a:t>
                    </a:r>
                    <a:r>
                      <a:rPr lang="ru-RU" smtClean="0"/>
                      <a:t>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5362107514338482E-2"/>
                  <c:y val="5.1467181332064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8"/>
                <c:pt idx="0">
                  <c:v> ОБЩЕГОСУДАРСТВЕННЫЕ ВОПРОСЫ</c:v>
                </c:pt>
                <c:pt idx="1">
                  <c:v> НАЦИОНАЛЬНАЯ ОБОРОНА</c:v>
                </c:pt>
                <c:pt idx="2">
                  <c:v> НАЦИОНАЛЬНАЯ БЕЗОПАСНОСТЬ И ПРАВООХРАНИТЕЛЬНАЯ ДЕЯТЕЛЬНОСТЬ</c:v>
                </c:pt>
                <c:pt idx="3">
                  <c:v> НАЦИОНАЛЬНАЯ ЭКОНОМИКА</c:v>
                </c:pt>
                <c:pt idx="4">
                  <c:v> ЖИЛИЩНО-КОММУНАЛЬНОЕ ХОЗЯЙСТВО</c:v>
                </c:pt>
                <c:pt idx="5">
                  <c:v> КУЛЬТУРА, КИНЕМАТОГРАФИЯ</c:v>
                </c:pt>
                <c:pt idx="6">
                  <c:v>СОЦИАЛЬНАЯ ПОЛИТИКА</c:v>
                </c:pt>
                <c:pt idx="7">
                  <c:v> 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0.50916519913596425</c:v>
                </c:pt>
                <c:pt idx="1">
                  <c:v>1.2891136692894259E-2</c:v>
                </c:pt>
                <c:pt idx="2">
                  <c:v>2.7925012795711048E-2</c:v>
                </c:pt>
                <c:pt idx="3">
                  <c:v>9.2840474352190019E-2</c:v>
                </c:pt>
                <c:pt idx="4">
                  <c:v>0.1544073633895188</c:v>
                </c:pt>
                <c:pt idx="5">
                  <c:v>0.18497826897885888</c:v>
                </c:pt>
                <c:pt idx="6">
                  <c:v>1.7619043488067459E-2</c:v>
                </c:pt>
                <c:pt idx="7">
                  <c:v>1.7350116679534669E-4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8"/>
                <c:pt idx="0">
                  <c:v> ОБЩЕГОСУДАРСТВЕННЫЕ ВОПРОСЫ</c:v>
                </c:pt>
                <c:pt idx="1">
                  <c:v> НАЦИОНАЛЬНАЯ ОБОРОНА</c:v>
                </c:pt>
                <c:pt idx="2">
                  <c:v> НАЦИОНАЛЬНАЯ БЕЗОПАСНОСТЬ И ПРАВООХРАНИТЕЛЬНАЯ ДЕЯТЕЛЬНОСТЬ</c:v>
                </c:pt>
                <c:pt idx="3">
                  <c:v> НАЦИОНАЛЬНАЯ ЭКОНОМИКА</c:v>
                </c:pt>
                <c:pt idx="4">
                  <c:v> ЖИЛИЩНО-КОММУНАЛЬНОЕ ХОЗЯЙСТВО</c:v>
                </c:pt>
                <c:pt idx="5">
                  <c:v> КУЛЬТУРА, КИНЕМАТОГРАФИЯ</c:v>
                </c:pt>
                <c:pt idx="6">
                  <c:v>СОЦИАЛЬНАЯ ПОЛИТИКА</c:v>
                </c:pt>
                <c:pt idx="7">
                  <c:v> 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0.00%</c:formatCode>
                <c:ptCount val="9"/>
                <c:pt idx="0">
                  <c:v>0.50916519913596425</c:v>
                </c:pt>
                <c:pt idx="1">
                  <c:v>1.2891136692894259E-2</c:v>
                </c:pt>
                <c:pt idx="2">
                  <c:v>2.7925012795711048E-2</c:v>
                </c:pt>
                <c:pt idx="3">
                  <c:v>9.2840474352190019E-2</c:v>
                </c:pt>
                <c:pt idx="4">
                  <c:v>0.1544073633895188</c:v>
                </c:pt>
                <c:pt idx="5">
                  <c:v>0.18497826897885888</c:v>
                </c:pt>
                <c:pt idx="6">
                  <c:v>1.7619043488067459E-2</c:v>
                </c:pt>
                <c:pt idx="7">
                  <c:v>1.7350116679534669E-4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6527777777777779"/>
          <c:y val="2.6666480024636747E-2"/>
          <c:w val="0.33796296296296297"/>
          <c:h val="0.86954614490887205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4AA7C-2C15-4A11-AE1C-99E644B1A58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3C9B3-4CD4-476F-8C56-343D07FA821E}">
      <dgm:prSet phldrT="[Текст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617870-5652-457E-86A5-3AD66D2A8252}" type="parTrans" cxnId="{9F212D36-E9A1-4B08-A9AB-0EDB82C564FF}">
      <dgm:prSet/>
      <dgm:spPr/>
      <dgm:t>
        <a:bodyPr/>
        <a:lstStyle/>
        <a:p>
          <a:endParaRPr lang="ru-RU"/>
        </a:p>
      </dgm:t>
    </dgm:pt>
    <dgm:pt modelId="{6CC6770A-DE32-4B27-AA8B-0F0A06C6F501}" type="sibTrans" cxnId="{9F212D36-E9A1-4B08-A9AB-0EDB82C564FF}">
      <dgm:prSet/>
      <dgm:spPr/>
      <dgm:t>
        <a:bodyPr/>
        <a:lstStyle/>
        <a:p>
          <a:endParaRPr lang="ru-RU"/>
        </a:p>
      </dgm:t>
    </dgm:pt>
    <dgm:pt modelId="{757CFE5F-CA1B-418E-977E-BC6B2CF96C76}">
      <dgm:prSet phldrT="[Текст]" custT="1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 по налоговым  и  неналоговым  доходам  исполнен  на  103,22 %  и  дополнительно в бюджет территории  получено  -  273 822,86 рубля  (утвержденные  назначения  -  8 495 894,00</a:t>
          </a:r>
          <a:endParaRPr lang="ru-RU" sz="1150" baseline="0" dirty="0">
            <a:latin typeface="Times New Roman" pitchFamily="18" charset="0"/>
            <a:cs typeface="Times New Roman" pitchFamily="18" charset="0"/>
          </a:endParaRPr>
        </a:p>
      </dgm:t>
    </dgm:pt>
    <dgm:pt modelId="{FAD0BA70-2DAE-4841-9984-B72610955E84}" type="parTrans" cxnId="{7DD4B6A2-BB04-4F88-B983-695D3B50537A}">
      <dgm:prSet/>
      <dgm:spPr/>
      <dgm:t>
        <a:bodyPr/>
        <a:lstStyle/>
        <a:p>
          <a:endParaRPr lang="ru-RU"/>
        </a:p>
      </dgm:t>
    </dgm:pt>
    <dgm:pt modelId="{6007A27E-9671-47CA-B70E-BB9C07B1F8D3}" type="sibTrans" cxnId="{7DD4B6A2-BB04-4F88-B983-695D3B50537A}">
      <dgm:prSet/>
      <dgm:spPr/>
      <dgm:t>
        <a:bodyPr/>
        <a:lstStyle/>
        <a:p>
          <a:endParaRPr lang="ru-RU"/>
        </a:p>
      </dgm:t>
    </dgm:pt>
    <dgm:pt modelId="{9C0AD277-527C-4186-8D3E-71EF943A853F}">
      <dgm:prSet phldrT="[Текст]" custT="1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 состоянию  на  01.01.2016  года  недоимка  по  платежам  в  местный  бюджет  составила  - 1 592,00 тыс.  рублей. </a:t>
          </a:r>
          <a:endParaRPr lang="ru-RU" sz="1150" dirty="0">
            <a:latin typeface="Times New Roman" pitchFamily="18" charset="0"/>
            <a:cs typeface="Times New Roman" pitchFamily="18" charset="0"/>
          </a:endParaRPr>
        </a:p>
      </dgm:t>
    </dgm:pt>
    <dgm:pt modelId="{99C28649-86D1-4CB5-8125-7FA09CAD0600}" type="parTrans" cxnId="{048F883B-E5F1-4CC2-854A-08001EBDFBF3}">
      <dgm:prSet/>
      <dgm:spPr/>
      <dgm:t>
        <a:bodyPr/>
        <a:lstStyle/>
        <a:p>
          <a:endParaRPr lang="ru-RU"/>
        </a:p>
      </dgm:t>
    </dgm:pt>
    <dgm:pt modelId="{45380127-AE24-4018-90C2-735968FFAF50}" type="sibTrans" cxnId="{048F883B-E5F1-4CC2-854A-08001EBDFBF3}">
      <dgm:prSet/>
      <dgm:spPr/>
      <dgm:t>
        <a:bodyPr/>
        <a:lstStyle/>
        <a:p>
          <a:endParaRPr lang="ru-RU"/>
        </a:p>
      </dgm:t>
    </dgm:pt>
    <dgm:pt modelId="{B7D40CE1-978F-4A85-956A-4912EDE8FDC0}">
      <dgm:prSet phldrT="[Текст]" custT="1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sz="115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рубля).  </a:t>
          </a:r>
          <a:endParaRPr lang="ru-RU" sz="115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3BE69C-AD13-4F49-8C04-B219991FB8A6}" type="parTrans" cxnId="{7C457E66-F218-45E9-9C42-B85C914BECD8}">
      <dgm:prSet/>
      <dgm:spPr/>
      <dgm:t>
        <a:bodyPr/>
        <a:lstStyle/>
        <a:p>
          <a:endParaRPr lang="ru-RU"/>
        </a:p>
      </dgm:t>
    </dgm:pt>
    <dgm:pt modelId="{2D83F753-70A8-488D-A1BE-2B42453D1362}" type="sibTrans" cxnId="{7C457E66-F218-45E9-9C42-B85C914BECD8}">
      <dgm:prSet/>
      <dgm:spPr/>
      <dgm:t>
        <a:bodyPr/>
        <a:lstStyle/>
        <a:p>
          <a:endParaRPr lang="ru-RU"/>
        </a:p>
      </dgm:t>
    </dgm:pt>
    <dgm:pt modelId="{CDB3332B-7E65-4028-BE24-3B680BF9AD03}">
      <dgm:prSet phldrT="[Текст]" custT="1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Наибольший  удельный  вес  в  общем  объеме   налоговых  и  неналоговых  доходов,  поступивших  в  2016  году,  занимают налоги на имущество  -  51,38 %,  поступление  которых  составило  4 506 054,94   рубля.   </a:t>
          </a:r>
          <a:endParaRPr lang="ru-RU" sz="11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DFBDE-9635-47C5-8C0C-7CFD25CDF084}" type="parTrans" cxnId="{D9AF86A0-5FFC-469A-A5A1-74211439EFD5}">
      <dgm:prSet/>
      <dgm:spPr/>
      <dgm:t>
        <a:bodyPr/>
        <a:lstStyle/>
        <a:p>
          <a:endParaRPr lang="ru-RU"/>
        </a:p>
      </dgm:t>
    </dgm:pt>
    <dgm:pt modelId="{293EBFC8-E4AD-40EF-8C8D-4531C549CCD8}" type="sibTrans" cxnId="{D9AF86A0-5FFC-469A-A5A1-74211439EFD5}">
      <dgm:prSet/>
      <dgm:spPr/>
      <dgm:t>
        <a:bodyPr/>
        <a:lstStyle/>
        <a:p>
          <a:endParaRPr lang="ru-RU"/>
        </a:p>
      </dgm:t>
    </dgm:pt>
    <dgm:pt modelId="{0E9E5C07-6646-4983-8292-6C2B5CEB036B}">
      <dgm:prSet phldrT="[Текст]" custT="1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 целях  погашения  образовавшейся  недоимки  по  налогам  и  улучшения  собираемости  платежей  во  все  уровни  бюджета  за  2016  год  было  проведено ­­­12 заседаний Координационной группы,  возглавляемой  Главой  Администрации  Кручено-Балковского  сельского поселения,  на  которых  заслушаны  руководители сельскохозяйственных предприятий-недоимщиков  различных  форм  собственности и физическим лицам,  из  них  по  15-ти   сокращена  недоимка.</a:t>
          </a:r>
          <a:endParaRPr lang="ru-RU" sz="11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6CD8E3-46F8-482C-B228-178DF8B72887}" type="parTrans" cxnId="{8499F225-8D75-41F4-A3E7-6FF345CA3F01}">
      <dgm:prSet/>
      <dgm:spPr/>
      <dgm:t>
        <a:bodyPr/>
        <a:lstStyle/>
        <a:p>
          <a:endParaRPr lang="ru-RU"/>
        </a:p>
      </dgm:t>
    </dgm:pt>
    <dgm:pt modelId="{9B35AE70-18A6-482D-A6D7-78E4B0A638D8}" type="sibTrans" cxnId="{8499F225-8D75-41F4-A3E7-6FF345CA3F01}">
      <dgm:prSet/>
      <dgm:spPr/>
      <dgm:t>
        <a:bodyPr/>
        <a:lstStyle/>
        <a:p>
          <a:endParaRPr lang="ru-RU"/>
        </a:p>
      </dgm:t>
    </dgm:pt>
    <dgm:pt modelId="{E55F93A7-34D9-4477-8216-5FB0064850C1}" type="pres">
      <dgm:prSet presAssocID="{CB24AA7C-2C15-4A11-AE1C-99E644B1A5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70C3BE-488A-4B41-9559-0F26925931DA}" type="pres">
      <dgm:prSet presAssocID="{43A3C9B3-4CD4-476F-8C56-343D07FA821E}" presName="linNode" presStyleCnt="0"/>
      <dgm:spPr/>
    </dgm:pt>
    <dgm:pt modelId="{BF3ED411-5242-4149-973B-D56C8E590B46}" type="pres">
      <dgm:prSet presAssocID="{43A3C9B3-4CD4-476F-8C56-343D07FA821E}" presName="parentShp" presStyleLbl="node1" presStyleIdx="0" presStyleCnt="1" custLinFactNeighborX="867" custLinFactNeighborY="-1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A3A26-F2C5-452D-B94C-B688B7387ECF}" type="pres">
      <dgm:prSet presAssocID="{43A3C9B3-4CD4-476F-8C56-343D07FA821E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E1D4E-2C6E-48B0-904F-7488EABBF2C7}" type="presOf" srcId="{CB24AA7C-2C15-4A11-AE1C-99E644B1A582}" destId="{E55F93A7-34D9-4477-8216-5FB0064850C1}" srcOrd="0" destOrd="0" presId="urn:microsoft.com/office/officeart/2005/8/layout/vList6"/>
    <dgm:cxn modelId="{491ADE17-E485-49E2-B649-D75C1AB3C55C}" type="presOf" srcId="{9C0AD277-527C-4186-8D3E-71EF943A853F}" destId="{179A3A26-F2C5-452D-B94C-B688B7387ECF}" srcOrd="0" destOrd="3" presId="urn:microsoft.com/office/officeart/2005/8/layout/vList6"/>
    <dgm:cxn modelId="{0FE85E14-F6C4-4631-AB6A-53C729F26E9E}" type="presOf" srcId="{757CFE5F-CA1B-418E-977E-BC6B2CF96C76}" destId="{179A3A26-F2C5-452D-B94C-B688B7387ECF}" srcOrd="0" destOrd="0" presId="urn:microsoft.com/office/officeart/2005/8/layout/vList6"/>
    <dgm:cxn modelId="{7E34B9A5-438D-4B6E-B639-B07A7C75131C}" type="presOf" srcId="{0E9E5C07-6646-4983-8292-6C2B5CEB036B}" destId="{179A3A26-F2C5-452D-B94C-B688B7387ECF}" srcOrd="0" destOrd="4" presId="urn:microsoft.com/office/officeart/2005/8/layout/vList6"/>
    <dgm:cxn modelId="{C692CEDA-1D31-49F3-AFC3-B247E3E587B2}" type="presOf" srcId="{CDB3332B-7E65-4028-BE24-3B680BF9AD03}" destId="{179A3A26-F2C5-452D-B94C-B688B7387ECF}" srcOrd="0" destOrd="2" presId="urn:microsoft.com/office/officeart/2005/8/layout/vList6"/>
    <dgm:cxn modelId="{9F212D36-E9A1-4B08-A9AB-0EDB82C564FF}" srcId="{CB24AA7C-2C15-4A11-AE1C-99E644B1A582}" destId="{43A3C9B3-4CD4-476F-8C56-343D07FA821E}" srcOrd="0" destOrd="0" parTransId="{7D617870-5652-457E-86A5-3AD66D2A8252}" sibTransId="{6CC6770A-DE32-4B27-AA8B-0F0A06C6F501}"/>
    <dgm:cxn modelId="{8499F225-8D75-41F4-A3E7-6FF345CA3F01}" srcId="{43A3C9B3-4CD4-476F-8C56-343D07FA821E}" destId="{0E9E5C07-6646-4983-8292-6C2B5CEB036B}" srcOrd="4" destOrd="0" parTransId="{696CD8E3-46F8-482C-B228-178DF8B72887}" sibTransId="{9B35AE70-18A6-482D-A6D7-78E4B0A638D8}"/>
    <dgm:cxn modelId="{7DD4B6A2-BB04-4F88-B983-695D3B50537A}" srcId="{43A3C9B3-4CD4-476F-8C56-343D07FA821E}" destId="{757CFE5F-CA1B-418E-977E-BC6B2CF96C76}" srcOrd="0" destOrd="0" parTransId="{FAD0BA70-2DAE-4841-9984-B72610955E84}" sibTransId="{6007A27E-9671-47CA-B70E-BB9C07B1F8D3}"/>
    <dgm:cxn modelId="{B5C226BB-FC0A-4281-B7D2-40C44CC33285}" type="presOf" srcId="{B7D40CE1-978F-4A85-956A-4912EDE8FDC0}" destId="{179A3A26-F2C5-452D-B94C-B688B7387ECF}" srcOrd="0" destOrd="1" presId="urn:microsoft.com/office/officeart/2005/8/layout/vList6"/>
    <dgm:cxn modelId="{048F883B-E5F1-4CC2-854A-08001EBDFBF3}" srcId="{43A3C9B3-4CD4-476F-8C56-343D07FA821E}" destId="{9C0AD277-527C-4186-8D3E-71EF943A853F}" srcOrd="3" destOrd="0" parTransId="{99C28649-86D1-4CB5-8125-7FA09CAD0600}" sibTransId="{45380127-AE24-4018-90C2-735968FFAF50}"/>
    <dgm:cxn modelId="{A4D3B60C-5F4A-4681-9AC7-1C81FA105832}" type="presOf" srcId="{43A3C9B3-4CD4-476F-8C56-343D07FA821E}" destId="{BF3ED411-5242-4149-973B-D56C8E590B46}" srcOrd="0" destOrd="0" presId="urn:microsoft.com/office/officeart/2005/8/layout/vList6"/>
    <dgm:cxn modelId="{7C457E66-F218-45E9-9C42-B85C914BECD8}" srcId="{43A3C9B3-4CD4-476F-8C56-343D07FA821E}" destId="{B7D40CE1-978F-4A85-956A-4912EDE8FDC0}" srcOrd="1" destOrd="0" parTransId="{923BE69C-AD13-4F49-8C04-B219991FB8A6}" sibTransId="{2D83F753-70A8-488D-A1BE-2B42453D1362}"/>
    <dgm:cxn modelId="{D9AF86A0-5FFC-469A-A5A1-74211439EFD5}" srcId="{43A3C9B3-4CD4-476F-8C56-343D07FA821E}" destId="{CDB3332B-7E65-4028-BE24-3B680BF9AD03}" srcOrd="2" destOrd="0" parTransId="{96EDFBDE-9635-47C5-8C0C-7CFD25CDF084}" sibTransId="{293EBFC8-E4AD-40EF-8C8D-4531C549CCD8}"/>
    <dgm:cxn modelId="{49F60725-34A2-4438-8DC1-CD4833FE8795}" type="presParOf" srcId="{E55F93A7-34D9-4477-8216-5FB0064850C1}" destId="{5570C3BE-488A-4B41-9559-0F26925931DA}" srcOrd="0" destOrd="0" presId="urn:microsoft.com/office/officeart/2005/8/layout/vList6"/>
    <dgm:cxn modelId="{C77C8023-C27E-4AA9-9069-43C642934E4D}" type="presParOf" srcId="{5570C3BE-488A-4B41-9559-0F26925931DA}" destId="{BF3ED411-5242-4149-973B-D56C8E590B46}" srcOrd="0" destOrd="0" presId="urn:microsoft.com/office/officeart/2005/8/layout/vList6"/>
    <dgm:cxn modelId="{F6EDD7F0-FBED-46CF-8ACF-E6F2DB07D7E1}" type="presParOf" srcId="{5570C3BE-488A-4B41-9559-0F26925931DA}" destId="{179A3A26-F2C5-452D-B94C-B688B7387EC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A8235-48B9-416F-A9D7-A8D7E9F0D14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788F3-0A1D-4CD6-B7CD-E7C0E97D798F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</a:rPr>
            <a:t>Формирование и исполнение местного бюджета на основе муниципальных программ</a:t>
          </a:r>
          <a:endParaRPr lang="ru-RU" dirty="0"/>
        </a:p>
      </dgm:t>
    </dgm:pt>
    <dgm:pt modelId="{D899C143-4BB4-4FC1-B0C4-9D6795BAE9BA}" type="parTrans" cxnId="{F26107F3-D590-47A6-8EB2-D51B175476C5}">
      <dgm:prSet/>
      <dgm:spPr/>
      <dgm:t>
        <a:bodyPr/>
        <a:lstStyle/>
        <a:p>
          <a:endParaRPr lang="ru-RU"/>
        </a:p>
      </dgm:t>
    </dgm:pt>
    <dgm:pt modelId="{D0977167-3CFB-4749-ACE5-7DE856A47F50}" type="sibTrans" cxnId="{F26107F3-D590-47A6-8EB2-D51B175476C5}">
      <dgm:prSet/>
      <dgm:spPr/>
      <dgm:t>
        <a:bodyPr/>
        <a:lstStyle/>
        <a:p>
          <a:endParaRPr lang="ru-RU"/>
        </a:p>
      </dgm:t>
    </dgm:pt>
    <dgm:pt modelId="{CBCF852A-C5A3-4547-A66A-C291F02EA1F0}">
      <dgm:prSet phldrT="[Текст]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Бюджет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Кручено-Балковского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сельского поселения сформирован и исполнен в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программной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структуре расходов на основе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7 утвержденных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муниципальных программ</a:t>
          </a:r>
          <a:endParaRPr lang="ru-RU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8691E684-01E3-45ED-9CAE-2E2E7072B07E}" type="parTrans" cxnId="{7CAA2CF6-2E8F-49D2-AE9E-B20169ADA7F9}">
      <dgm:prSet/>
      <dgm:spPr/>
      <dgm:t>
        <a:bodyPr/>
        <a:lstStyle/>
        <a:p>
          <a:endParaRPr lang="ru-RU"/>
        </a:p>
      </dgm:t>
    </dgm:pt>
    <dgm:pt modelId="{89F9B1D4-BD6E-410F-92AC-3F3B3C1D1888}" type="sibTrans" cxnId="{7CAA2CF6-2E8F-49D2-AE9E-B20169ADA7F9}">
      <dgm:prSet/>
      <dgm:spPr/>
      <dgm:t>
        <a:bodyPr/>
        <a:lstStyle/>
        <a:p>
          <a:endParaRPr lang="ru-RU"/>
        </a:p>
      </dgm:t>
    </dgm:pt>
    <dgm:pt modelId="{6956DB2B-E82D-4927-B88E-DC8540EC11BE}">
      <dgm:prSet phldrT="[Текст]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На их реализацию было направлено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5325,6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тыс.рублей или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46,2 процента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от всех расходов бюджета</a:t>
          </a:r>
          <a:endParaRPr lang="ru-RU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09CE7D9D-BD47-4C2F-970D-6DC14941CBA9}" type="parTrans" cxnId="{3590CA6F-80AF-4815-8053-AF3AF39B5C7A}">
      <dgm:prSet/>
      <dgm:spPr/>
      <dgm:t>
        <a:bodyPr/>
        <a:lstStyle/>
        <a:p>
          <a:endParaRPr lang="ru-RU"/>
        </a:p>
      </dgm:t>
    </dgm:pt>
    <dgm:pt modelId="{E1CB6CC7-EAC6-4C51-BBBF-13C15183D244}" type="sibTrans" cxnId="{3590CA6F-80AF-4815-8053-AF3AF39B5C7A}">
      <dgm:prSet/>
      <dgm:spPr/>
      <dgm:t>
        <a:bodyPr/>
        <a:lstStyle/>
        <a:p>
          <a:endParaRPr lang="ru-RU"/>
        </a:p>
      </dgm:t>
    </dgm:pt>
    <dgm:pt modelId="{9A58773A-4492-43C9-BFFC-FA4BBCE5E670}" type="pres">
      <dgm:prSet presAssocID="{1FBA8235-48B9-416F-A9D7-A8D7E9F0D1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4B8483-8F40-4908-9C1A-08EDB78AD4FD}" type="pres">
      <dgm:prSet presAssocID="{1CA788F3-0A1D-4CD6-B7CD-E7C0E97D798F}" presName="linNode" presStyleCnt="0"/>
      <dgm:spPr/>
    </dgm:pt>
    <dgm:pt modelId="{7F149C2B-0924-45AB-AA13-945CC394FEFF}" type="pres">
      <dgm:prSet presAssocID="{1CA788F3-0A1D-4CD6-B7CD-E7C0E97D798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43B66-CA58-480B-94ED-E18E8A9B4AD7}" type="pres">
      <dgm:prSet presAssocID="{1CA788F3-0A1D-4CD6-B7CD-E7C0E97D798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7BCDE5-43B1-4EDA-B4FF-12168B175B91}" type="presOf" srcId="{1FBA8235-48B9-416F-A9D7-A8D7E9F0D145}" destId="{9A58773A-4492-43C9-BFFC-FA4BBCE5E670}" srcOrd="0" destOrd="0" presId="urn:microsoft.com/office/officeart/2005/8/layout/vList6"/>
    <dgm:cxn modelId="{03706DA3-B815-4711-A70F-946660616535}" type="presOf" srcId="{1CA788F3-0A1D-4CD6-B7CD-E7C0E97D798F}" destId="{7F149C2B-0924-45AB-AA13-945CC394FEFF}" srcOrd="0" destOrd="0" presId="urn:microsoft.com/office/officeart/2005/8/layout/vList6"/>
    <dgm:cxn modelId="{F26107F3-D590-47A6-8EB2-D51B175476C5}" srcId="{1FBA8235-48B9-416F-A9D7-A8D7E9F0D145}" destId="{1CA788F3-0A1D-4CD6-B7CD-E7C0E97D798F}" srcOrd="0" destOrd="0" parTransId="{D899C143-4BB4-4FC1-B0C4-9D6795BAE9BA}" sibTransId="{D0977167-3CFB-4749-ACE5-7DE856A47F50}"/>
    <dgm:cxn modelId="{3590CA6F-80AF-4815-8053-AF3AF39B5C7A}" srcId="{1CA788F3-0A1D-4CD6-B7CD-E7C0E97D798F}" destId="{6956DB2B-E82D-4927-B88E-DC8540EC11BE}" srcOrd="1" destOrd="0" parTransId="{09CE7D9D-BD47-4C2F-970D-6DC14941CBA9}" sibTransId="{E1CB6CC7-EAC6-4C51-BBBF-13C15183D244}"/>
    <dgm:cxn modelId="{00EAE614-5566-4E51-B5CC-FA7807A9F155}" type="presOf" srcId="{6956DB2B-E82D-4927-B88E-DC8540EC11BE}" destId="{80D43B66-CA58-480B-94ED-E18E8A9B4AD7}" srcOrd="0" destOrd="1" presId="urn:microsoft.com/office/officeart/2005/8/layout/vList6"/>
    <dgm:cxn modelId="{6739C466-A586-47F6-9412-DF98F543236F}" type="presOf" srcId="{CBCF852A-C5A3-4547-A66A-C291F02EA1F0}" destId="{80D43B66-CA58-480B-94ED-E18E8A9B4AD7}" srcOrd="0" destOrd="0" presId="urn:microsoft.com/office/officeart/2005/8/layout/vList6"/>
    <dgm:cxn modelId="{7CAA2CF6-2E8F-49D2-AE9E-B20169ADA7F9}" srcId="{1CA788F3-0A1D-4CD6-B7CD-E7C0E97D798F}" destId="{CBCF852A-C5A3-4547-A66A-C291F02EA1F0}" srcOrd="0" destOrd="0" parTransId="{8691E684-01E3-45ED-9CAE-2E2E7072B07E}" sibTransId="{89F9B1D4-BD6E-410F-92AC-3F3B3C1D1888}"/>
    <dgm:cxn modelId="{5A8062A2-A05F-4B04-B5C1-10CFDCB58396}" type="presParOf" srcId="{9A58773A-4492-43C9-BFFC-FA4BBCE5E670}" destId="{D34B8483-8F40-4908-9C1A-08EDB78AD4FD}" srcOrd="0" destOrd="0" presId="urn:microsoft.com/office/officeart/2005/8/layout/vList6"/>
    <dgm:cxn modelId="{87E6636B-9139-4B77-B531-12D74A5199AD}" type="presParOf" srcId="{D34B8483-8F40-4908-9C1A-08EDB78AD4FD}" destId="{7F149C2B-0924-45AB-AA13-945CC394FEFF}" srcOrd="0" destOrd="0" presId="urn:microsoft.com/office/officeart/2005/8/layout/vList6"/>
    <dgm:cxn modelId="{A8C9701D-DBE9-4767-AF04-AB65C41FE283}" type="presParOf" srcId="{D34B8483-8F40-4908-9C1A-08EDB78AD4FD}" destId="{80D43B66-CA58-480B-94ED-E18E8A9B4AD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4C6BB-1BF2-42E2-AB8E-8948ECB1043D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41EF9E-C92C-41A1-8F45-A1B32AB8447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Предоставление качественных муниципальных услуг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CAEBD4B-A71D-44E5-95D8-27701084980A}" type="parTrans" cxnId="{2B9C8EA2-8DA7-4E31-8F7E-5758B8778A31}">
      <dgm:prSet/>
      <dgm:spPr/>
      <dgm:t>
        <a:bodyPr/>
        <a:lstStyle/>
        <a:p>
          <a:endParaRPr lang="ru-RU"/>
        </a:p>
      </dgm:t>
    </dgm:pt>
    <dgm:pt modelId="{5F9030F6-89D9-4E64-83B9-4D3C739C3FD5}" type="sibTrans" cxnId="{2B9C8EA2-8DA7-4E31-8F7E-5758B8778A31}">
      <dgm:prSet/>
      <dgm:spPr/>
      <dgm:t>
        <a:bodyPr/>
        <a:lstStyle/>
        <a:p>
          <a:endParaRPr lang="ru-RU"/>
        </a:p>
      </dgm:t>
    </dgm:pt>
    <dgm:pt modelId="{E7CD586B-6951-43C3-97AD-F95DBDF0B3C3}">
      <dgm:prSet phldrT="[Текст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ru-RU" baseline="0" dirty="0" smtClean="0">
              <a:latin typeface="Times New Roman" pitchFamily="18" charset="0"/>
            </a:rPr>
            <a:t>Муниципальные услуги оказывались двумя муниципальными учреждениями. Всем учреждениям было установлено муниципальное задание, которое было исполнено на 100 %.</a:t>
          </a:r>
          <a:endParaRPr lang="ru-RU" baseline="0" dirty="0">
            <a:latin typeface="Times New Roman" pitchFamily="18" charset="0"/>
          </a:endParaRPr>
        </a:p>
      </dgm:t>
    </dgm:pt>
    <dgm:pt modelId="{ABFCFB96-678F-4F35-B99D-2A58CE9F687E}" type="parTrans" cxnId="{4E3235E3-F83F-40A7-B316-C7D7FC37FFA5}">
      <dgm:prSet/>
      <dgm:spPr/>
      <dgm:t>
        <a:bodyPr/>
        <a:lstStyle/>
        <a:p>
          <a:endParaRPr lang="ru-RU"/>
        </a:p>
      </dgm:t>
    </dgm:pt>
    <dgm:pt modelId="{CC89D492-A015-4F85-BB39-BCD2E63FD947}" type="sibTrans" cxnId="{4E3235E3-F83F-40A7-B316-C7D7FC37FFA5}">
      <dgm:prSet/>
      <dgm:spPr/>
      <dgm:t>
        <a:bodyPr/>
        <a:lstStyle/>
        <a:p>
          <a:endParaRPr lang="ru-RU"/>
        </a:p>
      </dgm:t>
    </dgm:pt>
    <dgm:pt modelId="{98E56A1A-9B07-4B6E-B2CD-F432A59A5B7D}">
      <dgm:prSet phldrT="[Текст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ru-RU" baseline="0" dirty="0" smtClean="0">
              <a:latin typeface="Times New Roman" pitchFamily="18" charset="0"/>
            </a:rPr>
            <a:t>На финансовое обеспечение муниципальных учреждений было направлено </a:t>
          </a:r>
          <a:r>
            <a:rPr lang="ru-RU" baseline="0" dirty="0" smtClean="0">
              <a:latin typeface="Times New Roman" pitchFamily="18" charset="0"/>
            </a:rPr>
            <a:t>2132,3тыс.рублей</a:t>
          </a:r>
          <a:endParaRPr lang="ru-RU" baseline="0" dirty="0">
            <a:latin typeface="Times New Roman" pitchFamily="18" charset="0"/>
          </a:endParaRPr>
        </a:p>
      </dgm:t>
    </dgm:pt>
    <dgm:pt modelId="{0EC78459-D922-4B2A-85BA-6475C2FFB63B}" type="parTrans" cxnId="{1BA8551E-E2CA-44DB-843B-5DBB29C4654B}">
      <dgm:prSet/>
      <dgm:spPr/>
      <dgm:t>
        <a:bodyPr/>
        <a:lstStyle/>
        <a:p>
          <a:endParaRPr lang="ru-RU"/>
        </a:p>
      </dgm:t>
    </dgm:pt>
    <dgm:pt modelId="{118EF10C-07A8-40EB-8048-B99A82F11028}" type="sibTrans" cxnId="{1BA8551E-E2CA-44DB-843B-5DBB29C4654B}">
      <dgm:prSet/>
      <dgm:spPr/>
      <dgm:t>
        <a:bodyPr/>
        <a:lstStyle/>
        <a:p>
          <a:endParaRPr lang="ru-RU"/>
        </a:p>
      </dgm:t>
    </dgm:pt>
    <dgm:pt modelId="{06FB8B4D-E31B-46D1-B0DC-55A41188305B}" type="pres">
      <dgm:prSet presAssocID="{FC54C6BB-1BF2-42E2-AB8E-8948ECB1043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2F37B-FF23-4AF0-86F0-F765809874CA}" type="pres">
      <dgm:prSet presAssocID="{9F41EF9E-C92C-41A1-8F45-A1B32AB8447C}" presName="linNode" presStyleCnt="0"/>
      <dgm:spPr/>
    </dgm:pt>
    <dgm:pt modelId="{ABFFA073-34C4-4E7B-9BE4-673D64725C6D}" type="pres">
      <dgm:prSet presAssocID="{9F41EF9E-C92C-41A1-8F45-A1B32AB8447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06BE2-4EB8-4433-9863-7100DBCDB7FC}" type="pres">
      <dgm:prSet presAssocID="{9F41EF9E-C92C-41A1-8F45-A1B32AB8447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9C8EA2-8DA7-4E31-8F7E-5758B8778A31}" srcId="{FC54C6BB-1BF2-42E2-AB8E-8948ECB1043D}" destId="{9F41EF9E-C92C-41A1-8F45-A1B32AB8447C}" srcOrd="0" destOrd="0" parTransId="{9CAEBD4B-A71D-44E5-95D8-27701084980A}" sibTransId="{5F9030F6-89D9-4E64-83B9-4D3C739C3FD5}"/>
    <dgm:cxn modelId="{E50B54BF-8FEF-4958-8851-EACA4E916D8E}" type="presOf" srcId="{9F41EF9E-C92C-41A1-8F45-A1B32AB8447C}" destId="{ABFFA073-34C4-4E7B-9BE4-673D64725C6D}" srcOrd="0" destOrd="0" presId="urn:microsoft.com/office/officeart/2005/8/layout/vList6"/>
    <dgm:cxn modelId="{4E3235E3-F83F-40A7-B316-C7D7FC37FFA5}" srcId="{9F41EF9E-C92C-41A1-8F45-A1B32AB8447C}" destId="{E7CD586B-6951-43C3-97AD-F95DBDF0B3C3}" srcOrd="0" destOrd="0" parTransId="{ABFCFB96-678F-4F35-B99D-2A58CE9F687E}" sibTransId="{CC89D492-A015-4F85-BB39-BCD2E63FD947}"/>
    <dgm:cxn modelId="{D6F02EC2-B376-444A-ABE1-2EB449F3311A}" type="presOf" srcId="{E7CD586B-6951-43C3-97AD-F95DBDF0B3C3}" destId="{C6306BE2-4EB8-4433-9863-7100DBCDB7FC}" srcOrd="0" destOrd="0" presId="urn:microsoft.com/office/officeart/2005/8/layout/vList6"/>
    <dgm:cxn modelId="{393E33F7-EFBC-42CD-9EAA-BE36E7887B43}" type="presOf" srcId="{FC54C6BB-1BF2-42E2-AB8E-8948ECB1043D}" destId="{06FB8B4D-E31B-46D1-B0DC-55A41188305B}" srcOrd="0" destOrd="0" presId="urn:microsoft.com/office/officeart/2005/8/layout/vList6"/>
    <dgm:cxn modelId="{4227F554-F0B5-4989-84D2-C1AD70654EFF}" type="presOf" srcId="{98E56A1A-9B07-4B6E-B2CD-F432A59A5B7D}" destId="{C6306BE2-4EB8-4433-9863-7100DBCDB7FC}" srcOrd="0" destOrd="1" presId="urn:microsoft.com/office/officeart/2005/8/layout/vList6"/>
    <dgm:cxn modelId="{1BA8551E-E2CA-44DB-843B-5DBB29C4654B}" srcId="{9F41EF9E-C92C-41A1-8F45-A1B32AB8447C}" destId="{98E56A1A-9B07-4B6E-B2CD-F432A59A5B7D}" srcOrd="1" destOrd="0" parTransId="{0EC78459-D922-4B2A-85BA-6475C2FFB63B}" sibTransId="{118EF10C-07A8-40EB-8048-B99A82F11028}"/>
    <dgm:cxn modelId="{65CDBB6C-1F0C-479F-A543-3EA496EEEEA9}" type="presParOf" srcId="{06FB8B4D-E31B-46D1-B0DC-55A41188305B}" destId="{9842F37B-FF23-4AF0-86F0-F765809874CA}" srcOrd="0" destOrd="0" presId="urn:microsoft.com/office/officeart/2005/8/layout/vList6"/>
    <dgm:cxn modelId="{42AA9B7A-FBC0-465D-9769-85E35F5AB127}" type="presParOf" srcId="{9842F37B-FF23-4AF0-86F0-F765809874CA}" destId="{ABFFA073-34C4-4E7B-9BE4-673D64725C6D}" srcOrd="0" destOrd="0" presId="urn:microsoft.com/office/officeart/2005/8/layout/vList6"/>
    <dgm:cxn modelId="{D0208827-BDEB-47E6-B3E8-184C112D7963}" type="presParOf" srcId="{9842F37B-FF23-4AF0-86F0-F765809874CA}" destId="{C6306BE2-4EB8-4433-9863-7100DBCDB7F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1C533F-1BDA-488B-8695-C609C4577C0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5D432-A59F-48CC-8B2E-D6037C3F3E8D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Создание, содержание и организация  АСС (или АСФ) на  территории  Кручено-Балковского  сельского поселения 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315, 4 тыс. рублей.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84BFFF55-A80B-4CA9-AA89-ECED9F05CBD9}" type="parTrans" cxnId="{D61F0F9E-E3A7-4907-9418-8CC7D928EBEE}">
      <dgm:prSet/>
      <dgm:spPr/>
      <dgm:t>
        <a:bodyPr/>
        <a:lstStyle/>
        <a:p>
          <a:endParaRPr lang="ru-RU"/>
        </a:p>
      </dgm:t>
    </dgm:pt>
    <dgm:pt modelId="{6ECABFF7-4E16-4D45-9AEB-D4AE8AEB319C}" type="sibTrans" cxnId="{D61F0F9E-E3A7-4907-9418-8CC7D928EBEE}">
      <dgm:prSet/>
      <dgm:spPr/>
      <dgm:t>
        <a:bodyPr/>
        <a:lstStyle/>
        <a:p>
          <a:endParaRPr lang="ru-RU"/>
        </a:p>
      </dgm:t>
    </dgm:pt>
    <dgm:pt modelId="{EE69F4FC-F18F-4B43-8061-1075650585CF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Содержание  дорог общего пользования, расчистка от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снега и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посыпка  внутрипоселковых дорог   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на сумму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718,5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34D3DD64-098D-4684-A763-84C88297DBDB}" type="parTrans" cxnId="{1D614B17-C013-45BB-9514-F808C5F91F22}">
      <dgm:prSet/>
      <dgm:spPr/>
      <dgm:t>
        <a:bodyPr/>
        <a:lstStyle/>
        <a:p>
          <a:endParaRPr lang="ru-RU"/>
        </a:p>
      </dgm:t>
    </dgm:pt>
    <dgm:pt modelId="{E59A55C3-9B38-49FA-8624-BE3F861B225F}" type="sibTrans" cxnId="{1D614B17-C013-45BB-9514-F808C5F91F22}">
      <dgm:prSet/>
      <dgm:spPr/>
      <dgm:t>
        <a:bodyPr/>
        <a:lstStyle/>
        <a:p>
          <a:endParaRPr lang="ru-RU"/>
        </a:p>
      </dgm:t>
    </dgm:pt>
    <dgm:pt modelId="{91EBBFBD-6C68-43E7-A9AA-E5AEC3A6225D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и установка  Автономного светофора Т7 в количестве 2 штук  на сумму 93,3 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47057C9-1506-41E7-853E-BCFC520271EB}" type="parTrans" cxnId="{6FCFB29B-F48E-4E2F-A196-EBAF8D84A7CA}">
      <dgm:prSet/>
      <dgm:spPr/>
      <dgm:t>
        <a:bodyPr/>
        <a:lstStyle/>
        <a:p>
          <a:endParaRPr lang="ru-RU"/>
        </a:p>
      </dgm:t>
    </dgm:pt>
    <dgm:pt modelId="{9EAAF74C-148C-4C16-AC41-169E022387F7}" type="sibTrans" cxnId="{6FCFB29B-F48E-4E2F-A196-EBAF8D84A7CA}">
      <dgm:prSet/>
      <dgm:spPr/>
      <dgm:t>
        <a:bodyPr/>
        <a:lstStyle/>
        <a:p>
          <a:endParaRPr lang="ru-RU"/>
        </a:p>
      </dgm:t>
    </dgm:pt>
    <dgm:pt modelId="{DC150196-E296-4207-9483-A4698010E485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Оплата услуг по противоклещевой обработке и </a:t>
          </a:r>
          <a:r>
            <a:rPr lang="ru-RU" sz="1600" dirty="0" smtClean="0"/>
            <a:t>энтомологического обследования </a:t>
          </a:r>
          <a:r>
            <a:rPr lang="ru-RU" sz="1600" baseline="0" dirty="0" smtClean="0">
              <a:latin typeface="Times New Roman" pitchFamily="18" charset="0"/>
            </a:rPr>
            <a:t>38,0 тыс. рублей</a:t>
          </a:r>
          <a:endParaRPr lang="ru-RU" dirty="0"/>
        </a:p>
      </dgm:t>
    </dgm:pt>
    <dgm:pt modelId="{2E6A3B1D-C8FA-480E-9BAB-8AFB91F190AF}" type="parTrans" cxnId="{AE874B39-8499-47E8-A448-D913E62FABEA}">
      <dgm:prSet/>
      <dgm:spPr/>
      <dgm:t>
        <a:bodyPr/>
        <a:lstStyle/>
        <a:p>
          <a:endParaRPr lang="ru-RU"/>
        </a:p>
      </dgm:t>
    </dgm:pt>
    <dgm:pt modelId="{BC793850-5970-4BDF-86D3-32F919120B38}" type="sibTrans" cxnId="{AE874B39-8499-47E8-A448-D913E62FABEA}">
      <dgm:prSet/>
      <dgm:spPr/>
      <dgm:t>
        <a:bodyPr/>
        <a:lstStyle/>
        <a:p>
          <a:endParaRPr lang="ru-RU"/>
        </a:p>
      </dgm:t>
    </dgm:pt>
    <dgm:pt modelId="{A499BED0-4BC8-4852-95A4-CD62FE2FB464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Монтаж, установка и ремонт автобусных остановок на сумму 248,6 тыс. рублей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3B0D7-A4D5-4626-9AA2-3B73FEE848F7}" type="parTrans" cxnId="{D711C1F6-A82B-4771-93BF-DC54BEBD7A73}">
      <dgm:prSet/>
      <dgm:spPr/>
      <dgm:t>
        <a:bodyPr/>
        <a:lstStyle/>
        <a:p>
          <a:endParaRPr lang="ru-RU"/>
        </a:p>
      </dgm:t>
    </dgm:pt>
    <dgm:pt modelId="{D785617E-04F0-49CE-958F-808E8D0EFC6C}" type="sibTrans" cxnId="{D711C1F6-A82B-4771-93BF-DC54BEBD7A73}">
      <dgm:prSet/>
      <dgm:spPr/>
      <dgm:t>
        <a:bodyPr/>
        <a:lstStyle/>
        <a:p>
          <a:endParaRPr lang="ru-RU"/>
        </a:p>
      </dgm:t>
    </dgm:pt>
    <dgm:pt modelId="{D0583247-52FE-425F-8DD0-625A6ABD7263}" type="pres">
      <dgm:prSet presAssocID="{DF1C533F-1BDA-488B-8695-C609C4577C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43029-6E23-45DB-9920-E2203B294D06}" type="pres">
      <dgm:prSet presAssocID="{7265D432-A59F-48CC-8B2E-D6037C3F3E8D}" presName="parentLin" presStyleCnt="0"/>
      <dgm:spPr/>
    </dgm:pt>
    <dgm:pt modelId="{3596F10C-1465-4FB2-AF97-85842A552854}" type="pres">
      <dgm:prSet presAssocID="{7265D432-A59F-48CC-8B2E-D6037C3F3E8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AF2AAF3-6B9A-48AD-A3ED-9FCF5399AAB0}" type="pres">
      <dgm:prSet presAssocID="{7265D432-A59F-48CC-8B2E-D6037C3F3E8D}" presName="parentText" presStyleLbl="node1" presStyleIdx="0" presStyleCnt="5" custScaleX="112486" custScaleY="2332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1D788-7399-4597-A288-258D13E179A3}" type="pres">
      <dgm:prSet presAssocID="{7265D432-A59F-48CC-8B2E-D6037C3F3E8D}" presName="negativeSpace" presStyleCnt="0"/>
      <dgm:spPr/>
    </dgm:pt>
    <dgm:pt modelId="{C166711F-8C44-45B5-9E23-83E1992700EE}" type="pres">
      <dgm:prSet presAssocID="{7265D432-A59F-48CC-8B2E-D6037C3F3E8D}" presName="childText" presStyleLbl="conFgAcc1" presStyleIdx="0" presStyleCnt="5">
        <dgm:presLayoutVars>
          <dgm:bulletEnabled val="1"/>
        </dgm:presLayoutVars>
      </dgm:prSet>
      <dgm:spPr/>
    </dgm:pt>
    <dgm:pt modelId="{D8A8A151-5F8F-43E9-83CD-EEE1D206DD4B}" type="pres">
      <dgm:prSet presAssocID="{6ECABFF7-4E16-4D45-9AEB-D4AE8AEB319C}" presName="spaceBetweenRectangles" presStyleCnt="0"/>
      <dgm:spPr/>
    </dgm:pt>
    <dgm:pt modelId="{693BD7B1-7966-49E2-A086-0E4214E5D33D}" type="pres">
      <dgm:prSet presAssocID="{EE69F4FC-F18F-4B43-8061-1075650585CF}" presName="parentLin" presStyleCnt="0"/>
      <dgm:spPr/>
    </dgm:pt>
    <dgm:pt modelId="{6640611B-2DA4-4CDF-9394-E017F234DA6A}" type="pres">
      <dgm:prSet presAssocID="{EE69F4FC-F18F-4B43-8061-1075650585C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F0C1647-F0E9-42A0-A654-752BCC1DC8D3}" type="pres">
      <dgm:prSet presAssocID="{EE69F4FC-F18F-4B43-8061-1075650585CF}" presName="parentText" presStyleLbl="node1" presStyleIdx="1" presStyleCnt="5" custScaleX="112486" custScaleY="199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67F1E-AC7C-4DAF-9F17-E55F1ABD37C5}" type="pres">
      <dgm:prSet presAssocID="{EE69F4FC-F18F-4B43-8061-1075650585CF}" presName="negativeSpace" presStyleCnt="0"/>
      <dgm:spPr/>
    </dgm:pt>
    <dgm:pt modelId="{99BE28FA-973A-48ED-B9CA-763893C96B8B}" type="pres">
      <dgm:prSet presAssocID="{EE69F4FC-F18F-4B43-8061-1075650585CF}" presName="childText" presStyleLbl="conFgAcc1" presStyleIdx="1" presStyleCnt="5">
        <dgm:presLayoutVars>
          <dgm:bulletEnabled val="1"/>
        </dgm:presLayoutVars>
      </dgm:prSet>
      <dgm:spPr/>
    </dgm:pt>
    <dgm:pt modelId="{B2E61041-C828-4029-B836-82368A93824F}" type="pres">
      <dgm:prSet presAssocID="{E59A55C3-9B38-49FA-8624-BE3F861B225F}" presName="spaceBetweenRectangles" presStyleCnt="0"/>
      <dgm:spPr/>
    </dgm:pt>
    <dgm:pt modelId="{ABFC37E1-88DE-46E5-8862-2C08F28D7102}" type="pres">
      <dgm:prSet presAssocID="{91EBBFBD-6C68-43E7-A9AA-E5AEC3A6225D}" presName="parentLin" presStyleCnt="0"/>
      <dgm:spPr/>
    </dgm:pt>
    <dgm:pt modelId="{57C6D5E1-E405-437D-AF3A-47A351561F16}" type="pres">
      <dgm:prSet presAssocID="{91EBBFBD-6C68-43E7-A9AA-E5AEC3A6225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E846846A-5457-4E40-880B-FE2A7E5DAA0B}" type="pres">
      <dgm:prSet presAssocID="{91EBBFBD-6C68-43E7-A9AA-E5AEC3A6225D}" presName="parentText" presStyleLbl="node1" presStyleIdx="2" presStyleCnt="5" custScaleX="112486" custScaleY="1913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FA61D-8CEA-49D0-AC50-4F50268CD068}" type="pres">
      <dgm:prSet presAssocID="{91EBBFBD-6C68-43E7-A9AA-E5AEC3A6225D}" presName="negativeSpace" presStyleCnt="0"/>
      <dgm:spPr/>
    </dgm:pt>
    <dgm:pt modelId="{7B84181B-95B0-4BAF-AA4C-7EF286181B43}" type="pres">
      <dgm:prSet presAssocID="{91EBBFBD-6C68-43E7-A9AA-E5AEC3A6225D}" presName="childText" presStyleLbl="conFgAcc1" presStyleIdx="2" presStyleCnt="5">
        <dgm:presLayoutVars>
          <dgm:bulletEnabled val="1"/>
        </dgm:presLayoutVars>
      </dgm:prSet>
      <dgm:spPr/>
    </dgm:pt>
    <dgm:pt modelId="{4F714C01-E141-4DC9-BED5-F54B32096DEC}" type="pres">
      <dgm:prSet presAssocID="{9EAAF74C-148C-4C16-AC41-169E022387F7}" presName="spaceBetweenRectangles" presStyleCnt="0"/>
      <dgm:spPr/>
    </dgm:pt>
    <dgm:pt modelId="{0331EADD-211D-4E57-BD29-24D08CF512B6}" type="pres">
      <dgm:prSet presAssocID="{A499BED0-4BC8-4852-95A4-CD62FE2FB464}" presName="parentLin" presStyleCnt="0"/>
      <dgm:spPr/>
    </dgm:pt>
    <dgm:pt modelId="{F287D985-3E75-4660-BA19-06C775AD67E7}" type="pres">
      <dgm:prSet presAssocID="{A499BED0-4BC8-4852-95A4-CD62FE2FB46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971BE4F4-4290-4E2F-9BF0-81802235C4A9}" type="pres">
      <dgm:prSet presAssocID="{A499BED0-4BC8-4852-95A4-CD62FE2FB464}" presName="parentText" presStyleLbl="node1" presStyleIdx="3" presStyleCnt="5" custScaleX="112486" custScaleY="1734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1D25F-81E2-4A2D-A36A-A91444E941DA}" type="pres">
      <dgm:prSet presAssocID="{A499BED0-4BC8-4852-95A4-CD62FE2FB464}" presName="negativeSpace" presStyleCnt="0"/>
      <dgm:spPr/>
    </dgm:pt>
    <dgm:pt modelId="{94F60C42-F341-401F-A813-0EB396C66B3A}" type="pres">
      <dgm:prSet presAssocID="{A499BED0-4BC8-4852-95A4-CD62FE2FB464}" presName="childText" presStyleLbl="conFgAcc1" presStyleIdx="3" presStyleCnt="5">
        <dgm:presLayoutVars>
          <dgm:bulletEnabled val="1"/>
        </dgm:presLayoutVars>
      </dgm:prSet>
      <dgm:spPr/>
    </dgm:pt>
    <dgm:pt modelId="{D751B5BC-27A6-4631-8051-64A800736DEC}" type="pres">
      <dgm:prSet presAssocID="{D785617E-04F0-49CE-958F-808E8D0EFC6C}" presName="spaceBetweenRectangles" presStyleCnt="0"/>
      <dgm:spPr/>
    </dgm:pt>
    <dgm:pt modelId="{F20409EF-4D62-4EF4-BAE6-9C7B17AAA500}" type="pres">
      <dgm:prSet presAssocID="{DC150196-E296-4207-9483-A4698010E485}" presName="parentLin" presStyleCnt="0"/>
      <dgm:spPr/>
    </dgm:pt>
    <dgm:pt modelId="{C3A76BA9-273C-4261-8785-639EAF129954}" type="pres">
      <dgm:prSet presAssocID="{DC150196-E296-4207-9483-A4698010E485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25944D4-283D-4BC3-9A3A-3B92EC3CA959}" type="pres">
      <dgm:prSet presAssocID="{DC150196-E296-4207-9483-A4698010E485}" presName="parentText" presStyleLbl="node1" presStyleIdx="4" presStyleCnt="5" custScaleX="112486" custScaleY="162420" custLinFactNeighborX="7512" custLinFactNeighborY="-9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71423-0B95-4734-876E-5AAE56B38069}" type="pres">
      <dgm:prSet presAssocID="{DC150196-E296-4207-9483-A4698010E485}" presName="negativeSpace" presStyleCnt="0"/>
      <dgm:spPr/>
    </dgm:pt>
    <dgm:pt modelId="{3132FB0E-71FE-466A-B82F-BA4664224DBC}" type="pres">
      <dgm:prSet presAssocID="{DC150196-E296-4207-9483-A4698010E48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E874B39-8499-47E8-A448-D913E62FABEA}" srcId="{DF1C533F-1BDA-488B-8695-C609C4577C09}" destId="{DC150196-E296-4207-9483-A4698010E485}" srcOrd="4" destOrd="0" parTransId="{2E6A3B1D-C8FA-480E-9BAB-8AFB91F190AF}" sibTransId="{BC793850-5970-4BDF-86D3-32F919120B38}"/>
    <dgm:cxn modelId="{EC9188C8-E4BC-4637-939D-90C2EE07328F}" type="presOf" srcId="{A499BED0-4BC8-4852-95A4-CD62FE2FB464}" destId="{F287D985-3E75-4660-BA19-06C775AD67E7}" srcOrd="0" destOrd="0" presId="urn:microsoft.com/office/officeart/2005/8/layout/list1"/>
    <dgm:cxn modelId="{43E6A0C5-C310-47E3-B847-AB4E153CD77A}" type="presOf" srcId="{7265D432-A59F-48CC-8B2E-D6037C3F3E8D}" destId="{3596F10C-1465-4FB2-AF97-85842A552854}" srcOrd="0" destOrd="0" presId="urn:microsoft.com/office/officeart/2005/8/layout/list1"/>
    <dgm:cxn modelId="{B9A7619D-8AA4-41EE-839F-049B76615928}" type="presOf" srcId="{EE69F4FC-F18F-4B43-8061-1075650585CF}" destId="{7F0C1647-F0E9-42A0-A654-752BCC1DC8D3}" srcOrd="1" destOrd="0" presId="urn:microsoft.com/office/officeart/2005/8/layout/list1"/>
    <dgm:cxn modelId="{4D11FBF9-15FD-4CD6-95D7-E8A845B62C6F}" type="presOf" srcId="{A499BED0-4BC8-4852-95A4-CD62FE2FB464}" destId="{971BE4F4-4290-4E2F-9BF0-81802235C4A9}" srcOrd="1" destOrd="0" presId="urn:microsoft.com/office/officeart/2005/8/layout/list1"/>
    <dgm:cxn modelId="{683F72F7-C591-42DA-A1BB-A3BBCDFA33C2}" type="presOf" srcId="{7265D432-A59F-48CC-8B2E-D6037C3F3E8D}" destId="{3AF2AAF3-6B9A-48AD-A3ED-9FCF5399AAB0}" srcOrd="1" destOrd="0" presId="urn:microsoft.com/office/officeart/2005/8/layout/list1"/>
    <dgm:cxn modelId="{4E97942F-995D-4F31-B467-9D4723531D88}" type="presOf" srcId="{DC150196-E296-4207-9483-A4698010E485}" destId="{325944D4-283D-4BC3-9A3A-3B92EC3CA959}" srcOrd="1" destOrd="0" presId="urn:microsoft.com/office/officeart/2005/8/layout/list1"/>
    <dgm:cxn modelId="{6FCFB29B-F48E-4E2F-A196-EBAF8D84A7CA}" srcId="{DF1C533F-1BDA-488B-8695-C609C4577C09}" destId="{91EBBFBD-6C68-43E7-A9AA-E5AEC3A6225D}" srcOrd="2" destOrd="0" parTransId="{247057C9-1506-41E7-853E-BCFC520271EB}" sibTransId="{9EAAF74C-148C-4C16-AC41-169E022387F7}"/>
    <dgm:cxn modelId="{D61F0F9E-E3A7-4907-9418-8CC7D928EBEE}" srcId="{DF1C533F-1BDA-488B-8695-C609C4577C09}" destId="{7265D432-A59F-48CC-8B2E-D6037C3F3E8D}" srcOrd="0" destOrd="0" parTransId="{84BFFF55-A80B-4CA9-AA89-ECED9F05CBD9}" sibTransId="{6ECABFF7-4E16-4D45-9AEB-D4AE8AEB319C}"/>
    <dgm:cxn modelId="{ECA9808E-7C19-4319-90F8-45567E944032}" type="presOf" srcId="{DF1C533F-1BDA-488B-8695-C609C4577C09}" destId="{D0583247-52FE-425F-8DD0-625A6ABD7263}" srcOrd="0" destOrd="0" presId="urn:microsoft.com/office/officeart/2005/8/layout/list1"/>
    <dgm:cxn modelId="{1D614B17-C013-45BB-9514-F808C5F91F22}" srcId="{DF1C533F-1BDA-488B-8695-C609C4577C09}" destId="{EE69F4FC-F18F-4B43-8061-1075650585CF}" srcOrd="1" destOrd="0" parTransId="{34D3DD64-098D-4684-A763-84C88297DBDB}" sibTransId="{E59A55C3-9B38-49FA-8624-BE3F861B225F}"/>
    <dgm:cxn modelId="{0A53206F-E4D3-4304-9884-3A4F26FF230A}" type="presOf" srcId="{91EBBFBD-6C68-43E7-A9AA-E5AEC3A6225D}" destId="{57C6D5E1-E405-437D-AF3A-47A351561F16}" srcOrd="0" destOrd="0" presId="urn:microsoft.com/office/officeart/2005/8/layout/list1"/>
    <dgm:cxn modelId="{D711C1F6-A82B-4771-93BF-DC54BEBD7A73}" srcId="{DF1C533F-1BDA-488B-8695-C609C4577C09}" destId="{A499BED0-4BC8-4852-95A4-CD62FE2FB464}" srcOrd="3" destOrd="0" parTransId="{EA73B0D7-A4D5-4626-9AA2-3B73FEE848F7}" sibTransId="{D785617E-04F0-49CE-958F-808E8D0EFC6C}"/>
    <dgm:cxn modelId="{8CD774D6-4249-40F2-90EB-736D54431538}" type="presOf" srcId="{DC150196-E296-4207-9483-A4698010E485}" destId="{C3A76BA9-273C-4261-8785-639EAF129954}" srcOrd="0" destOrd="0" presId="urn:microsoft.com/office/officeart/2005/8/layout/list1"/>
    <dgm:cxn modelId="{31920A2D-9B60-467E-B941-C5857BB41B3B}" type="presOf" srcId="{EE69F4FC-F18F-4B43-8061-1075650585CF}" destId="{6640611B-2DA4-4CDF-9394-E017F234DA6A}" srcOrd="0" destOrd="0" presId="urn:microsoft.com/office/officeart/2005/8/layout/list1"/>
    <dgm:cxn modelId="{27F881AE-1107-4B26-B771-D64846F37A08}" type="presOf" srcId="{91EBBFBD-6C68-43E7-A9AA-E5AEC3A6225D}" destId="{E846846A-5457-4E40-880B-FE2A7E5DAA0B}" srcOrd="1" destOrd="0" presId="urn:microsoft.com/office/officeart/2005/8/layout/list1"/>
    <dgm:cxn modelId="{0C15D2BF-021F-4007-A1AF-DC391102062B}" type="presParOf" srcId="{D0583247-52FE-425F-8DD0-625A6ABD7263}" destId="{E2443029-6E23-45DB-9920-E2203B294D06}" srcOrd="0" destOrd="0" presId="urn:microsoft.com/office/officeart/2005/8/layout/list1"/>
    <dgm:cxn modelId="{A2E6D3F9-FD66-4226-9932-F112E880D334}" type="presParOf" srcId="{E2443029-6E23-45DB-9920-E2203B294D06}" destId="{3596F10C-1465-4FB2-AF97-85842A552854}" srcOrd="0" destOrd="0" presId="urn:microsoft.com/office/officeart/2005/8/layout/list1"/>
    <dgm:cxn modelId="{70D80E07-B54D-43D4-B7B5-CBD3B83D67EE}" type="presParOf" srcId="{E2443029-6E23-45DB-9920-E2203B294D06}" destId="{3AF2AAF3-6B9A-48AD-A3ED-9FCF5399AAB0}" srcOrd="1" destOrd="0" presId="urn:microsoft.com/office/officeart/2005/8/layout/list1"/>
    <dgm:cxn modelId="{D23C09E8-11D9-4387-9570-A2696D8EC876}" type="presParOf" srcId="{D0583247-52FE-425F-8DD0-625A6ABD7263}" destId="{F951D788-7399-4597-A288-258D13E179A3}" srcOrd="1" destOrd="0" presId="urn:microsoft.com/office/officeart/2005/8/layout/list1"/>
    <dgm:cxn modelId="{09F86AD4-D93D-4C92-ABB8-36EDC26E0303}" type="presParOf" srcId="{D0583247-52FE-425F-8DD0-625A6ABD7263}" destId="{C166711F-8C44-45B5-9E23-83E1992700EE}" srcOrd="2" destOrd="0" presId="urn:microsoft.com/office/officeart/2005/8/layout/list1"/>
    <dgm:cxn modelId="{F40B35F4-DAB2-47AC-AB80-698EDB7D884B}" type="presParOf" srcId="{D0583247-52FE-425F-8DD0-625A6ABD7263}" destId="{D8A8A151-5F8F-43E9-83CD-EEE1D206DD4B}" srcOrd="3" destOrd="0" presId="urn:microsoft.com/office/officeart/2005/8/layout/list1"/>
    <dgm:cxn modelId="{8A25D6BA-E28C-428B-A47F-B297A4412582}" type="presParOf" srcId="{D0583247-52FE-425F-8DD0-625A6ABD7263}" destId="{693BD7B1-7966-49E2-A086-0E4214E5D33D}" srcOrd="4" destOrd="0" presId="urn:microsoft.com/office/officeart/2005/8/layout/list1"/>
    <dgm:cxn modelId="{B6D81228-1F5A-46AE-A15D-56FACCF9CAD3}" type="presParOf" srcId="{693BD7B1-7966-49E2-A086-0E4214E5D33D}" destId="{6640611B-2DA4-4CDF-9394-E017F234DA6A}" srcOrd="0" destOrd="0" presId="urn:microsoft.com/office/officeart/2005/8/layout/list1"/>
    <dgm:cxn modelId="{9964BB30-8816-4187-9898-B171E42FFA67}" type="presParOf" srcId="{693BD7B1-7966-49E2-A086-0E4214E5D33D}" destId="{7F0C1647-F0E9-42A0-A654-752BCC1DC8D3}" srcOrd="1" destOrd="0" presId="urn:microsoft.com/office/officeart/2005/8/layout/list1"/>
    <dgm:cxn modelId="{08324763-1303-44E7-B42D-075AC906D6B0}" type="presParOf" srcId="{D0583247-52FE-425F-8DD0-625A6ABD7263}" destId="{7B567F1E-AC7C-4DAF-9F17-E55F1ABD37C5}" srcOrd="5" destOrd="0" presId="urn:microsoft.com/office/officeart/2005/8/layout/list1"/>
    <dgm:cxn modelId="{F14197D7-4C84-48BC-912E-83BC04492642}" type="presParOf" srcId="{D0583247-52FE-425F-8DD0-625A6ABD7263}" destId="{99BE28FA-973A-48ED-B9CA-763893C96B8B}" srcOrd="6" destOrd="0" presId="urn:microsoft.com/office/officeart/2005/8/layout/list1"/>
    <dgm:cxn modelId="{A32C06BD-D185-46F8-B893-9A9E03425D18}" type="presParOf" srcId="{D0583247-52FE-425F-8DD0-625A6ABD7263}" destId="{B2E61041-C828-4029-B836-82368A93824F}" srcOrd="7" destOrd="0" presId="urn:microsoft.com/office/officeart/2005/8/layout/list1"/>
    <dgm:cxn modelId="{E251D3FB-09DF-4FFC-95EE-16CD460CABF6}" type="presParOf" srcId="{D0583247-52FE-425F-8DD0-625A6ABD7263}" destId="{ABFC37E1-88DE-46E5-8862-2C08F28D7102}" srcOrd="8" destOrd="0" presId="urn:microsoft.com/office/officeart/2005/8/layout/list1"/>
    <dgm:cxn modelId="{4E4ED07D-46DC-41D3-BA85-34F1113F9873}" type="presParOf" srcId="{ABFC37E1-88DE-46E5-8862-2C08F28D7102}" destId="{57C6D5E1-E405-437D-AF3A-47A351561F16}" srcOrd="0" destOrd="0" presId="urn:microsoft.com/office/officeart/2005/8/layout/list1"/>
    <dgm:cxn modelId="{AF5DE45B-181B-48A4-B5B9-FFE76E234320}" type="presParOf" srcId="{ABFC37E1-88DE-46E5-8862-2C08F28D7102}" destId="{E846846A-5457-4E40-880B-FE2A7E5DAA0B}" srcOrd="1" destOrd="0" presId="urn:microsoft.com/office/officeart/2005/8/layout/list1"/>
    <dgm:cxn modelId="{D68433C0-20A2-474C-970D-19F0E99E0F68}" type="presParOf" srcId="{D0583247-52FE-425F-8DD0-625A6ABD7263}" destId="{928FA61D-8CEA-49D0-AC50-4F50268CD068}" srcOrd="9" destOrd="0" presId="urn:microsoft.com/office/officeart/2005/8/layout/list1"/>
    <dgm:cxn modelId="{1CB63D0D-B02A-492A-AB2E-06811D313F70}" type="presParOf" srcId="{D0583247-52FE-425F-8DD0-625A6ABD7263}" destId="{7B84181B-95B0-4BAF-AA4C-7EF286181B43}" srcOrd="10" destOrd="0" presId="urn:microsoft.com/office/officeart/2005/8/layout/list1"/>
    <dgm:cxn modelId="{29283758-E294-4674-BD12-61DF44F6C89E}" type="presParOf" srcId="{D0583247-52FE-425F-8DD0-625A6ABD7263}" destId="{4F714C01-E141-4DC9-BED5-F54B32096DEC}" srcOrd="11" destOrd="0" presId="urn:microsoft.com/office/officeart/2005/8/layout/list1"/>
    <dgm:cxn modelId="{0DB332DE-3085-400D-AEEF-6AEA05FF4A1D}" type="presParOf" srcId="{D0583247-52FE-425F-8DD0-625A6ABD7263}" destId="{0331EADD-211D-4E57-BD29-24D08CF512B6}" srcOrd="12" destOrd="0" presId="urn:microsoft.com/office/officeart/2005/8/layout/list1"/>
    <dgm:cxn modelId="{60590663-2526-4303-86C2-DE68FE5F7C36}" type="presParOf" srcId="{0331EADD-211D-4E57-BD29-24D08CF512B6}" destId="{F287D985-3E75-4660-BA19-06C775AD67E7}" srcOrd="0" destOrd="0" presId="urn:microsoft.com/office/officeart/2005/8/layout/list1"/>
    <dgm:cxn modelId="{6BB711EE-7DF6-40B0-9F38-2CD847011C38}" type="presParOf" srcId="{0331EADD-211D-4E57-BD29-24D08CF512B6}" destId="{971BE4F4-4290-4E2F-9BF0-81802235C4A9}" srcOrd="1" destOrd="0" presId="urn:microsoft.com/office/officeart/2005/8/layout/list1"/>
    <dgm:cxn modelId="{D3470E95-4AB6-4510-A192-603FB410AADC}" type="presParOf" srcId="{D0583247-52FE-425F-8DD0-625A6ABD7263}" destId="{A341D25F-81E2-4A2D-A36A-A91444E941DA}" srcOrd="13" destOrd="0" presId="urn:microsoft.com/office/officeart/2005/8/layout/list1"/>
    <dgm:cxn modelId="{5DB04D51-1425-468B-8EA2-7F1068A4D098}" type="presParOf" srcId="{D0583247-52FE-425F-8DD0-625A6ABD7263}" destId="{94F60C42-F341-401F-A813-0EB396C66B3A}" srcOrd="14" destOrd="0" presId="urn:microsoft.com/office/officeart/2005/8/layout/list1"/>
    <dgm:cxn modelId="{F971F718-3985-4CCD-8FC4-F8DF3F108805}" type="presParOf" srcId="{D0583247-52FE-425F-8DD0-625A6ABD7263}" destId="{D751B5BC-27A6-4631-8051-64A800736DEC}" srcOrd="15" destOrd="0" presId="urn:microsoft.com/office/officeart/2005/8/layout/list1"/>
    <dgm:cxn modelId="{1EEF244D-461A-4ACB-886A-D56729A8B303}" type="presParOf" srcId="{D0583247-52FE-425F-8DD0-625A6ABD7263}" destId="{F20409EF-4D62-4EF4-BAE6-9C7B17AAA500}" srcOrd="16" destOrd="0" presId="urn:microsoft.com/office/officeart/2005/8/layout/list1"/>
    <dgm:cxn modelId="{0B1512BC-705A-4E31-8D79-7FF1171A6961}" type="presParOf" srcId="{F20409EF-4D62-4EF4-BAE6-9C7B17AAA500}" destId="{C3A76BA9-273C-4261-8785-639EAF129954}" srcOrd="0" destOrd="0" presId="urn:microsoft.com/office/officeart/2005/8/layout/list1"/>
    <dgm:cxn modelId="{527C2142-8BD5-4A80-937A-A075A4FB8C1F}" type="presParOf" srcId="{F20409EF-4D62-4EF4-BAE6-9C7B17AAA500}" destId="{325944D4-283D-4BC3-9A3A-3B92EC3CA959}" srcOrd="1" destOrd="0" presId="urn:microsoft.com/office/officeart/2005/8/layout/list1"/>
    <dgm:cxn modelId="{A8780555-0FE0-460C-82FF-9802D2EC0250}" type="presParOf" srcId="{D0583247-52FE-425F-8DD0-625A6ABD7263}" destId="{12871423-0B95-4734-876E-5AAE56B38069}" srcOrd="17" destOrd="0" presId="urn:microsoft.com/office/officeart/2005/8/layout/list1"/>
    <dgm:cxn modelId="{0964F635-75E9-4453-A5C9-6C35EFBBC794}" type="presParOf" srcId="{D0583247-52FE-425F-8DD0-625A6ABD7263}" destId="{3132FB0E-71FE-466A-B82F-BA4664224DB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9E52FF-687D-48B5-BDFA-0DECB978D7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DE895-0B3C-41C0-BD95-57B6CA601465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Содержание линий уличного освещения на сумму </a:t>
          </a:r>
          <a:r>
            <a:rPr lang="ru-RU" sz="1600" baseline="0" dirty="0" smtClean="0">
              <a:latin typeface="Times New Roman" pitchFamily="18" charset="0"/>
            </a:rPr>
            <a:t>35,0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B62CD36D-81E2-4D17-9E2B-E1DC7D6B3F82}" type="parTrans" cxnId="{13E679C3-10CD-4601-BBDB-92D0F32F1D14}">
      <dgm:prSet/>
      <dgm:spPr/>
      <dgm:t>
        <a:bodyPr/>
        <a:lstStyle/>
        <a:p>
          <a:endParaRPr lang="ru-RU"/>
        </a:p>
      </dgm:t>
    </dgm:pt>
    <dgm:pt modelId="{62AEA246-40B5-4AAD-8C80-A881F3A68073}" type="sibTrans" cxnId="{13E679C3-10CD-4601-BBDB-92D0F32F1D14}">
      <dgm:prSet/>
      <dgm:spPr/>
      <dgm:t>
        <a:bodyPr/>
        <a:lstStyle/>
        <a:p>
          <a:endParaRPr lang="ru-RU"/>
        </a:p>
      </dgm:t>
    </dgm:pt>
    <dgm:pt modelId="{6A6C52D7-8F55-425C-9B2C-9763B3C2A30D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Оплата лимитов потребления электроэнергии за уличное освещение и обслуживание  уличного освещения на сумму </a:t>
          </a:r>
          <a:r>
            <a:rPr lang="ru-RU" sz="1600" baseline="0" dirty="0" smtClean="0">
              <a:latin typeface="Times New Roman" pitchFamily="18" charset="0"/>
            </a:rPr>
            <a:t>519,6 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5E98D1C0-4C11-4F17-AD84-7CB50C9BAFC0}" type="parTrans" cxnId="{CC290772-AA6F-42EC-9C00-5A15733518EF}">
      <dgm:prSet/>
      <dgm:spPr/>
      <dgm:t>
        <a:bodyPr/>
        <a:lstStyle/>
        <a:p>
          <a:endParaRPr lang="ru-RU"/>
        </a:p>
      </dgm:t>
    </dgm:pt>
    <dgm:pt modelId="{30125E2C-241F-4EEC-9F6B-F5A981E7F698}" type="sibTrans" cxnId="{CC290772-AA6F-42EC-9C00-5A15733518EF}">
      <dgm:prSet/>
      <dgm:spPr/>
      <dgm:t>
        <a:bodyPr/>
        <a:lstStyle/>
        <a:p>
          <a:endParaRPr lang="ru-RU"/>
        </a:p>
      </dgm:t>
    </dgm:pt>
    <dgm:pt modelId="{CAE8EBA3-8B7D-45A2-8034-ADD07E67D6A4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Оплата электроэнергии по исполнительному листу  и  расходы по оплате госпошлины, пени в сумме  594,6 тыс. 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066467A4-6D70-4F60-B5DC-4EADB24BD2B3}" type="parTrans" cxnId="{30014B8A-0C44-40FB-9039-C9398A351A07}">
      <dgm:prSet/>
      <dgm:spPr/>
      <dgm:t>
        <a:bodyPr/>
        <a:lstStyle/>
        <a:p>
          <a:endParaRPr lang="ru-RU"/>
        </a:p>
      </dgm:t>
    </dgm:pt>
    <dgm:pt modelId="{958F6BC9-DF47-4F93-8620-2CB4B5CE4214}" type="sibTrans" cxnId="{30014B8A-0C44-40FB-9039-C9398A351A07}">
      <dgm:prSet/>
      <dgm:spPr/>
      <dgm:t>
        <a:bodyPr/>
        <a:lstStyle/>
        <a:p>
          <a:endParaRPr lang="ru-RU"/>
        </a:p>
      </dgm:t>
    </dgm:pt>
    <dgm:pt modelId="{0148A628-6A01-4BF4-AE28-CE3B5913290F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работ по благоустройству поселения на сумму 465,0 тыс. рублей.</a:t>
          </a:r>
          <a:endParaRPr lang="ru-RU" sz="1600" baseline="0" dirty="0">
            <a:latin typeface="Times New Roman" pitchFamily="18" charset="0"/>
          </a:endParaRPr>
        </a:p>
      </dgm:t>
    </dgm:pt>
    <dgm:pt modelId="{7FDD58D3-984D-43FA-B422-0F0BF0005B96}" type="parTrans" cxnId="{ECC349D2-3B7B-4467-9D40-ACF881B7A7E8}">
      <dgm:prSet/>
      <dgm:spPr/>
      <dgm:t>
        <a:bodyPr/>
        <a:lstStyle/>
        <a:p>
          <a:endParaRPr lang="ru-RU"/>
        </a:p>
      </dgm:t>
    </dgm:pt>
    <dgm:pt modelId="{2610795D-F398-42F9-BA71-D6EB44209E4D}" type="sibTrans" cxnId="{ECC349D2-3B7B-4467-9D40-ACF881B7A7E8}">
      <dgm:prSet/>
      <dgm:spPr/>
      <dgm:t>
        <a:bodyPr/>
        <a:lstStyle/>
        <a:p>
          <a:endParaRPr lang="ru-RU"/>
        </a:p>
      </dgm:t>
    </dgm:pt>
    <dgm:pt modelId="{6538E7A1-8746-490A-8DD0-CF307A3E8754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бензокосилки, коммунального отвала и  </a:t>
          </a:r>
        </a:p>
        <a:p>
          <a:pPr>
            <a:lnSpc>
              <a:spcPct val="90000"/>
            </a:lnSpc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детского игрового оборудования</a:t>
          </a:r>
          <a:r>
            <a:rPr lang="ru-RU" sz="1600" baseline="0" dirty="0" smtClean="0">
              <a:latin typeface="Times New Roman" pitchFamily="18" charset="0"/>
              <a:cs typeface="Times New Roman" panose="02020603050405020304" pitchFamily="18" charset="0"/>
            </a:rPr>
            <a:t> на сумму 178,5 тыс. рублей</a:t>
          </a:r>
          <a:endParaRPr lang="ru-RU" sz="1600" baseline="0" dirty="0">
            <a:latin typeface="Times New Roman" pitchFamily="18" charset="0"/>
            <a:cs typeface="Times New Roman" panose="02020603050405020304" pitchFamily="18" charset="0"/>
          </a:endParaRPr>
        </a:p>
      </dgm:t>
    </dgm:pt>
    <dgm:pt modelId="{275A8591-2E3F-42B5-94BD-FEEBA94D08D9}" type="parTrans" cxnId="{0BD19FB4-4616-4A33-B482-3AC387E3F905}">
      <dgm:prSet/>
      <dgm:spPr/>
      <dgm:t>
        <a:bodyPr/>
        <a:lstStyle/>
        <a:p>
          <a:endParaRPr lang="ru-RU"/>
        </a:p>
      </dgm:t>
    </dgm:pt>
    <dgm:pt modelId="{F3FAB8BA-6FE7-4C82-AD70-DC9D26EDACE3}" type="sibTrans" cxnId="{0BD19FB4-4616-4A33-B482-3AC387E3F905}">
      <dgm:prSet/>
      <dgm:spPr/>
      <dgm:t>
        <a:bodyPr/>
        <a:lstStyle/>
        <a:p>
          <a:endParaRPr lang="ru-RU"/>
        </a:p>
      </dgm:t>
    </dgm:pt>
    <dgm:pt modelId="{BB5563E2-D310-4B4D-B481-5342C37CE20D}" type="pres">
      <dgm:prSet presAssocID="{A39E52FF-687D-48B5-BDFA-0DECB978D7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7EA1E3-5CF5-48C7-863E-78670A9AC655}" type="pres">
      <dgm:prSet presAssocID="{381DE895-0B3C-41C0-BD95-57B6CA601465}" presName="parentLin" presStyleCnt="0"/>
      <dgm:spPr/>
    </dgm:pt>
    <dgm:pt modelId="{05F9856F-EF5C-4FB0-A3F8-78451039C611}" type="pres">
      <dgm:prSet presAssocID="{381DE895-0B3C-41C0-BD95-57B6CA60146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D2687E4-4779-411F-93A1-C111A7BFF6A0}" type="pres">
      <dgm:prSet presAssocID="{381DE895-0B3C-41C0-BD95-57B6CA601465}" presName="parentText" presStyleLbl="node1" presStyleIdx="0" presStyleCnt="5" custScaleX="112486" custScaleY="146517" custLinFactNeighborX="251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6751F-4B52-4555-9F75-B056869D76A5}" type="pres">
      <dgm:prSet presAssocID="{381DE895-0B3C-41C0-BD95-57B6CA601465}" presName="negativeSpace" presStyleCnt="0"/>
      <dgm:spPr/>
    </dgm:pt>
    <dgm:pt modelId="{38204954-F03F-4C3E-9261-56265BA0ADEC}" type="pres">
      <dgm:prSet presAssocID="{381DE895-0B3C-41C0-BD95-57B6CA601465}" presName="childText" presStyleLbl="conFgAcc1" presStyleIdx="0" presStyleCnt="5" custScaleY="63158">
        <dgm:presLayoutVars>
          <dgm:bulletEnabled val="1"/>
        </dgm:presLayoutVars>
      </dgm:prSet>
      <dgm:spPr/>
    </dgm:pt>
    <dgm:pt modelId="{08CD4637-43FB-4C94-9D86-AF7470B1D7E0}" type="pres">
      <dgm:prSet presAssocID="{62AEA246-40B5-4AAD-8C80-A881F3A68073}" presName="spaceBetweenRectangles" presStyleCnt="0"/>
      <dgm:spPr/>
    </dgm:pt>
    <dgm:pt modelId="{1CD01E67-BD2A-455A-A3E2-5746069D5650}" type="pres">
      <dgm:prSet presAssocID="{6A6C52D7-8F55-425C-9B2C-9763B3C2A30D}" presName="parentLin" presStyleCnt="0"/>
      <dgm:spPr/>
    </dgm:pt>
    <dgm:pt modelId="{0A100886-F9C7-494C-BE8E-3E59B5C6F3BE}" type="pres">
      <dgm:prSet presAssocID="{6A6C52D7-8F55-425C-9B2C-9763B3C2A30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7D829D3-858F-4840-82A4-FB5292A0E330}" type="pres">
      <dgm:prSet presAssocID="{6A6C52D7-8F55-425C-9B2C-9763B3C2A30D}" presName="parentText" presStyleLbl="node1" presStyleIdx="1" presStyleCnt="5" custScaleX="112486" custScaleY="184069" custLinFactNeighborX="25109" custLinFactNeighborY="2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50099-EE91-4446-87DF-7035AD57605D}" type="pres">
      <dgm:prSet presAssocID="{6A6C52D7-8F55-425C-9B2C-9763B3C2A30D}" presName="negativeSpace" presStyleCnt="0"/>
      <dgm:spPr/>
    </dgm:pt>
    <dgm:pt modelId="{77B6DA4C-5676-4F96-B09A-E361C8E02E72}" type="pres">
      <dgm:prSet presAssocID="{6A6C52D7-8F55-425C-9B2C-9763B3C2A30D}" presName="childText" presStyleLbl="conFgAcc1" presStyleIdx="1" presStyleCnt="5" custScaleY="60000">
        <dgm:presLayoutVars>
          <dgm:bulletEnabled val="1"/>
        </dgm:presLayoutVars>
      </dgm:prSet>
      <dgm:spPr/>
    </dgm:pt>
    <dgm:pt modelId="{93D675DD-91BA-4148-98D5-58232D5A404C}" type="pres">
      <dgm:prSet presAssocID="{30125E2C-241F-4EEC-9F6B-F5A981E7F698}" presName="spaceBetweenRectangles" presStyleCnt="0"/>
      <dgm:spPr/>
    </dgm:pt>
    <dgm:pt modelId="{244520B8-39F4-47EF-9A0D-8C507A1CAC2F}" type="pres">
      <dgm:prSet presAssocID="{CAE8EBA3-8B7D-45A2-8034-ADD07E67D6A4}" presName="parentLin" presStyleCnt="0"/>
      <dgm:spPr/>
    </dgm:pt>
    <dgm:pt modelId="{82315827-F483-425E-BE5A-1DF57B9C59BA}" type="pres">
      <dgm:prSet presAssocID="{CAE8EBA3-8B7D-45A2-8034-ADD07E67D6A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5CB01991-403B-48B0-B76A-0A3C4913017F}" type="pres">
      <dgm:prSet presAssocID="{CAE8EBA3-8B7D-45A2-8034-ADD07E67D6A4}" presName="parentText" presStyleLbl="node1" presStyleIdx="2" presStyleCnt="5" custScaleX="112486" custScaleY="146590" custLinFactNeighborX="251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04AB4-656E-4383-967F-C1885BC76EBB}" type="pres">
      <dgm:prSet presAssocID="{CAE8EBA3-8B7D-45A2-8034-ADD07E67D6A4}" presName="negativeSpace" presStyleCnt="0"/>
      <dgm:spPr/>
    </dgm:pt>
    <dgm:pt modelId="{B906F12B-FA39-4556-A7D3-0BF50A24D26C}" type="pres">
      <dgm:prSet presAssocID="{CAE8EBA3-8B7D-45A2-8034-ADD07E67D6A4}" presName="childText" presStyleLbl="conFgAcc1" presStyleIdx="2" presStyleCnt="5" custScaleY="60000">
        <dgm:presLayoutVars>
          <dgm:bulletEnabled val="1"/>
        </dgm:presLayoutVars>
      </dgm:prSet>
      <dgm:spPr/>
    </dgm:pt>
    <dgm:pt modelId="{B54AE6AE-C12D-4F96-875D-218424D60506}" type="pres">
      <dgm:prSet presAssocID="{958F6BC9-DF47-4F93-8620-2CB4B5CE4214}" presName="spaceBetweenRectangles" presStyleCnt="0"/>
      <dgm:spPr/>
    </dgm:pt>
    <dgm:pt modelId="{A71A8B48-3EFA-4A90-B424-C9B7566FB3E2}" type="pres">
      <dgm:prSet presAssocID="{0148A628-6A01-4BF4-AE28-CE3B5913290F}" presName="parentLin" presStyleCnt="0"/>
      <dgm:spPr/>
    </dgm:pt>
    <dgm:pt modelId="{674C42CF-0818-417E-8623-55701F4A9379}" type="pres">
      <dgm:prSet presAssocID="{0148A628-6A01-4BF4-AE28-CE3B5913290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439F5DC-DA73-4FA6-B4CA-8B90B83C5432}" type="pres">
      <dgm:prSet presAssocID="{0148A628-6A01-4BF4-AE28-CE3B5913290F}" presName="parentText" presStyleLbl="node1" presStyleIdx="3" presStyleCnt="5" custScaleX="112486" custScaleY="117462" custLinFactNeighborX="251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A47FB-7336-43B9-A56D-E4D965F42A2B}" type="pres">
      <dgm:prSet presAssocID="{0148A628-6A01-4BF4-AE28-CE3B5913290F}" presName="negativeSpace" presStyleCnt="0"/>
      <dgm:spPr/>
    </dgm:pt>
    <dgm:pt modelId="{CA293A5F-9FE5-456E-B14C-450D967631E3}" type="pres">
      <dgm:prSet presAssocID="{0148A628-6A01-4BF4-AE28-CE3B5913290F}" presName="childText" presStyleLbl="conFgAcc1" presStyleIdx="3" presStyleCnt="5" custScaleY="57143">
        <dgm:presLayoutVars>
          <dgm:bulletEnabled val="1"/>
        </dgm:presLayoutVars>
      </dgm:prSet>
      <dgm:spPr/>
    </dgm:pt>
    <dgm:pt modelId="{0840B6D9-040B-4193-B299-32BC8670528D}" type="pres">
      <dgm:prSet presAssocID="{2610795D-F398-42F9-BA71-D6EB44209E4D}" presName="spaceBetweenRectangles" presStyleCnt="0"/>
      <dgm:spPr/>
    </dgm:pt>
    <dgm:pt modelId="{E28B434A-FB1F-49E1-99BF-CE13836E9E7E}" type="pres">
      <dgm:prSet presAssocID="{6538E7A1-8746-490A-8DD0-CF307A3E8754}" presName="parentLin" presStyleCnt="0"/>
      <dgm:spPr/>
    </dgm:pt>
    <dgm:pt modelId="{9A76BD24-3B3B-4F86-8FFF-942DD1C6D944}" type="pres">
      <dgm:prSet presAssocID="{6538E7A1-8746-490A-8DD0-CF307A3E8754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7C4BF34-E415-41B0-93EB-617ADAB19735}" type="pres">
      <dgm:prSet presAssocID="{6538E7A1-8746-490A-8DD0-CF307A3E8754}" presName="parentText" presStyleLbl="node1" presStyleIdx="4" presStyleCnt="5" custScaleX="112486" custScaleY="132377" custLinFactNeighborX="25012" custLinFactNeighborY="-8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BF56FD-8EDE-451B-A2D9-DDDDF5088944}" type="pres">
      <dgm:prSet presAssocID="{6538E7A1-8746-490A-8DD0-CF307A3E8754}" presName="negativeSpace" presStyleCnt="0"/>
      <dgm:spPr/>
    </dgm:pt>
    <dgm:pt modelId="{DC11C554-D0E2-422C-95F6-1DDF4CDB143B}" type="pres">
      <dgm:prSet presAssocID="{6538E7A1-8746-490A-8DD0-CF307A3E8754}" presName="childText" presStyleLbl="conFgAcc1" presStyleIdx="4" presStyleCnt="5" custScaleY="54545">
        <dgm:presLayoutVars>
          <dgm:bulletEnabled val="1"/>
        </dgm:presLayoutVars>
      </dgm:prSet>
      <dgm:spPr/>
    </dgm:pt>
  </dgm:ptLst>
  <dgm:cxnLst>
    <dgm:cxn modelId="{2FE4DF90-63E0-4151-B269-4E9F53EAB1EF}" type="presOf" srcId="{0148A628-6A01-4BF4-AE28-CE3B5913290F}" destId="{7439F5DC-DA73-4FA6-B4CA-8B90B83C5432}" srcOrd="1" destOrd="0" presId="urn:microsoft.com/office/officeart/2005/8/layout/list1"/>
    <dgm:cxn modelId="{ECC349D2-3B7B-4467-9D40-ACF881B7A7E8}" srcId="{A39E52FF-687D-48B5-BDFA-0DECB978D757}" destId="{0148A628-6A01-4BF4-AE28-CE3B5913290F}" srcOrd="3" destOrd="0" parTransId="{7FDD58D3-984D-43FA-B422-0F0BF0005B96}" sibTransId="{2610795D-F398-42F9-BA71-D6EB44209E4D}"/>
    <dgm:cxn modelId="{CC290772-AA6F-42EC-9C00-5A15733518EF}" srcId="{A39E52FF-687D-48B5-BDFA-0DECB978D757}" destId="{6A6C52D7-8F55-425C-9B2C-9763B3C2A30D}" srcOrd="1" destOrd="0" parTransId="{5E98D1C0-4C11-4F17-AD84-7CB50C9BAFC0}" sibTransId="{30125E2C-241F-4EEC-9F6B-F5A981E7F698}"/>
    <dgm:cxn modelId="{13E679C3-10CD-4601-BBDB-92D0F32F1D14}" srcId="{A39E52FF-687D-48B5-BDFA-0DECB978D757}" destId="{381DE895-0B3C-41C0-BD95-57B6CA601465}" srcOrd="0" destOrd="0" parTransId="{B62CD36D-81E2-4D17-9E2B-E1DC7D6B3F82}" sibTransId="{62AEA246-40B5-4AAD-8C80-A881F3A68073}"/>
    <dgm:cxn modelId="{F6EC013D-3B3B-418A-9F60-0661EEF41F04}" type="presOf" srcId="{A39E52FF-687D-48B5-BDFA-0DECB978D757}" destId="{BB5563E2-D310-4B4D-B481-5342C37CE20D}" srcOrd="0" destOrd="0" presId="urn:microsoft.com/office/officeart/2005/8/layout/list1"/>
    <dgm:cxn modelId="{62E28321-B545-4EB1-B344-EEA128CD5BB2}" type="presOf" srcId="{6538E7A1-8746-490A-8DD0-CF307A3E8754}" destId="{77C4BF34-E415-41B0-93EB-617ADAB19735}" srcOrd="1" destOrd="0" presId="urn:microsoft.com/office/officeart/2005/8/layout/list1"/>
    <dgm:cxn modelId="{A6D2A591-3592-4F3A-8332-87706EEA3E06}" type="presOf" srcId="{0148A628-6A01-4BF4-AE28-CE3B5913290F}" destId="{674C42CF-0818-417E-8623-55701F4A9379}" srcOrd="0" destOrd="0" presId="urn:microsoft.com/office/officeart/2005/8/layout/list1"/>
    <dgm:cxn modelId="{DBF79E1F-D19D-4372-9786-F8C0BD7CD1AD}" type="presOf" srcId="{6538E7A1-8746-490A-8DD0-CF307A3E8754}" destId="{9A76BD24-3B3B-4F86-8FFF-942DD1C6D944}" srcOrd="0" destOrd="0" presId="urn:microsoft.com/office/officeart/2005/8/layout/list1"/>
    <dgm:cxn modelId="{30014B8A-0C44-40FB-9039-C9398A351A07}" srcId="{A39E52FF-687D-48B5-BDFA-0DECB978D757}" destId="{CAE8EBA3-8B7D-45A2-8034-ADD07E67D6A4}" srcOrd="2" destOrd="0" parTransId="{066467A4-6D70-4F60-B5DC-4EADB24BD2B3}" sibTransId="{958F6BC9-DF47-4F93-8620-2CB4B5CE4214}"/>
    <dgm:cxn modelId="{E6FF011A-A372-46A9-B99F-2C74835E3A5E}" type="presOf" srcId="{381DE895-0B3C-41C0-BD95-57B6CA601465}" destId="{05F9856F-EF5C-4FB0-A3F8-78451039C611}" srcOrd="0" destOrd="0" presId="urn:microsoft.com/office/officeart/2005/8/layout/list1"/>
    <dgm:cxn modelId="{0BD19FB4-4616-4A33-B482-3AC387E3F905}" srcId="{A39E52FF-687D-48B5-BDFA-0DECB978D757}" destId="{6538E7A1-8746-490A-8DD0-CF307A3E8754}" srcOrd="4" destOrd="0" parTransId="{275A8591-2E3F-42B5-94BD-FEEBA94D08D9}" sibTransId="{F3FAB8BA-6FE7-4C82-AD70-DC9D26EDACE3}"/>
    <dgm:cxn modelId="{65C1290C-5930-4C00-9A6A-28210472925B}" type="presOf" srcId="{6A6C52D7-8F55-425C-9B2C-9763B3C2A30D}" destId="{0A100886-F9C7-494C-BE8E-3E59B5C6F3BE}" srcOrd="0" destOrd="0" presId="urn:microsoft.com/office/officeart/2005/8/layout/list1"/>
    <dgm:cxn modelId="{356B3162-20DA-46CF-BA64-378F2B33245E}" type="presOf" srcId="{CAE8EBA3-8B7D-45A2-8034-ADD07E67D6A4}" destId="{5CB01991-403B-48B0-B76A-0A3C4913017F}" srcOrd="1" destOrd="0" presId="urn:microsoft.com/office/officeart/2005/8/layout/list1"/>
    <dgm:cxn modelId="{684FFCD2-1093-48CF-A2FF-C319FB2BB7B6}" type="presOf" srcId="{6A6C52D7-8F55-425C-9B2C-9763B3C2A30D}" destId="{F7D829D3-858F-4840-82A4-FB5292A0E330}" srcOrd="1" destOrd="0" presId="urn:microsoft.com/office/officeart/2005/8/layout/list1"/>
    <dgm:cxn modelId="{EA6C39BF-5522-4A61-8217-60EBF64E69E1}" type="presOf" srcId="{CAE8EBA3-8B7D-45A2-8034-ADD07E67D6A4}" destId="{82315827-F483-425E-BE5A-1DF57B9C59BA}" srcOrd="0" destOrd="0" presId="urn:microsoft.com/office/officeart/2005/8/layout/list1"/>
    <dgm:cxn modelId="{B7981FE7-35B4-48C8-80EE-A8587EDDB48A}" type="presOf" srcId="{381DE895-0B3C-41C0-BD95-57B6CA601465}" destId="{1D2687E4-4779-411F-93A1-C111A7BFF6A0}" srcOrd="1" destOrd="0" presId="urn:microsoft.com/office/officeart/2005/8/layout/list1"/>
    <dgm:cxn modelId="{5924AE40-B302-4F2F-ABDE-53523A61B961}" type="presParOf" srcId="{BB5563E2-D310-4B4D-B481-5342C37CE20D}" destId="{D67EA1E3-5CF5-48C7-863E-78670A9AC655}" srcOrd="0" destOrd="0" presId="urn:microsoft.com/office/officeart/2005/8/layout/list1"/>
    <dgm:cxn modelId="{A7E410A7-0EB5-4AF9-BDC4-130CDD060095}" type="presParOf" srcId="{D67EA1E3-5CF5-48C7-863E-78670A9AC655}" destId="{05F9856F-EF5C-4FB0-A3F8-78451039C611}" srcOrd="0" destOrd="0" presId="urn:microsoft.com/office/officeart/2005/8/layout/list1"/>
    <dgm:cxn modelId="{2806DA32-4EE1-4656-B1FC-953FFE638188}" type="presParOf" srcId="{D67EA1E3-5CF5-48C7-863E-78670A9AC655}" destId="{1D2687E4-4779-411F-93A1-C111A7BFF6A0}" srcOrd="1" destOrd="0" presId="urn:microsoft.com/office/officeart/2005/8/layout/list1"/>
    <dgm:cxn modelId="{3B94C325-ECA1-4299-BCEA-F10962945305}" type="presParOf" srcId="{BB5563E2-D310-4B4D-B481-5342C37CE20D}" destId="{E796751F-4B52-4555-9F75-B056869D76A5}" srcOrd="1" destOrd="0" presId="urn:microsoft.com/office/officeart/2005/8/layout/list1"/>
    <dgm:cxn modelId="{168F7601-7682-4673-A332-FD56844BA386}" type="presParOf" srcId="{BB5563E2-D310-4B4D-B481-5342C37CE20D}" destId="{38204954-F03F-4C3E-9261-56265BA0ADEC}" srcOrd="2" destOrd="0" presId="urn:microsoft.com/office/officeart/2005/8/layout/list1"/>
    <dgm:cxn modelId="{C25C83FA-477E-4459-BD9B-ECA23B3D76D2}" type="presParOf" srcId="{BB5563E2-D310-4B4D-B481-5342C37CE20D}" destId="{08CD4637-43FB-4C94-9D86-AF7470B1D7E0}" srcOrd="3" destOrd="0" presId="urn:microsoft.com/office/officeart/2005/8/layout/list1"/>
    <dgm:cxn modelId="{226FE4C0-F162-4500-BB0B-742172FE4649}" type="presParOf" srcId="{BB5563E2-D310-4B4D-B481-5342C37CE20D}" destId="{1CD01E67-BD2A-455A-A3E2-5746069D5650}" srcOrd="4" destOrd="0" presId="urn:microsoft.com/office/officeart/2005/8/layout/list1"/>
    <dgm:cxn modelId="{C4F46F9C-4CDB-498D-9774-470D55EFB63D}" type="presParOf" srcId="{1CD01E67-BD2A-455A-A3E2-5746069D5650}" destId="{0A100886-F9C7-494C-BE8E-3E59B5C6F3BE}" srcOrd="0" destOrd="0" presId="urn:microsoft.com/office/officeart/2005/8/layout/list1"/>
    <dgm:cxn modelId="{09BE7B8B-2722-4396-BED4-717E259E1787}" type="presParOf" srcId="{1CD01E67-BD2A-455A-A3E2-5746069D5650}" destId="{F7D829D3-858F-4840-82A4-FB5292A0E330}" srcOrd="1" destOrd="0" presId="urn:microsoft.com/office/officeart/2005/8/layout/list1"/>
    <dgm:cxn modelId="{EF5568E4-C86F-4DEE-8009-26DB077D06F4}" type="presParOf" srcId="{BB5563E2-D310-4B4D-B481-5342C37CE20D}" destId="{4CE50099-EE91-4446-87DF-7035AD57605D}" srcOrd="5" destOrd="0" presId="urn:microsoft.com/office/officeart/2005/8/layout/list1"/>
    <dgm:cxn modelId="{BBBECBB1-C872-48A1-BF9A-98ADD71860E4}" type="presParOf" srcId="{BB5563E2-D310-4B4D-B481-5342C37CE20D}" destId="{77B6DA4C-5676-4F96-B09A-E361C8E02E72}" srcOrd="6" destOrd="0" presId="urn:microsoft.com/office/officeart/2005/8/layout/list1"/>
    <dgm:cxn modelId="{DC84E968-268A-406B-BCAB-D19A50D5950D}" type="presParOf" srcId="{BB5563E2-D310-4B4D-B481-5342C37CE20D}" destId="{93D675DD-91BA-4148-98D5-58232D5A404C}" srcOrd="7" destOrd="0" presId="urn:microsoft.com/office/officeart/2005/8/layout/list1"/>
    <dgm:cxn modelId="{E0EFBDD5-F62F-4D44-A813-300CE433BB2A}" type="presParOf" srcId="{BB5563E2-D310-4B4D-B481-5342C37CE20D}" destId="{244520B8-39F4-47EF-9A0D-8C507A1CAC2F}" srcOrd="8" destOrd="0" presId="urn:microsoft.com/office/officeart/2005/8/layout/list1"/>
    <dgm:cxn modelId="{D365FFA4-B362-4A8A-9EF4-78A166A9B95B}" type="presParOf" srcId="{244520B8-39F4-47EF-9A0D-8C507A1CAC2F}" destId="{82315827-F483-425E-BE5A-1DF57B9C59BA}" srcOrd="0" destOrd="0" presId="urn:microsoft.com/office/officeart/2005/8/layout/list1"/>
    <dgm:cxn modelId="{6421D241-F481-4844-9ABA-5DB894484394}" type="presParOf" srcId="{244520B8-39F4-47EF-9A0D-8C507A1CAC2F}" destId="{5CB01991-403B-48B0-B76A-0A3C4913017F}" srcOrd="1" destOrd="0" presId="urn:microsoft.com/office/officeart/2005/8/layout/list1"/>
    <dgm:cxn modelId="{1467F7BF-FBE1-4C56-9EF3-BCF940485831}" type="presParOf" srcId="{BB5563E2-D310-4B4D-B481-5342C37CE20D}" destId="{80304AB4-656E-4383-967F-C1885BC76EBB}" srcOrd="9" destOrd="0" presId="urn:microsoft.com/office/officeart/2005/8/layout/list1"/>
    <dgm:cxn modelId="{1DE0A59D-C43F-4C5A-ADB2-6AB5E49F96A4}" type="presParOf" srcId="{BB5563E2-D310-4B4D-B481-5342C37CE20D}" destId="{B906F12B-FA39-4556-A7D3-0BF50A24D26C}" srcOrd="10" destOrd="0" presId="urn:microsoft.com/office/officeart/2005/8/layout/list1"/>
    <dgm:cxn modelId="{75DAD122-D292-4686-8DA1-0E6A5982E8EC}" type="presParOf" srcId="{BB5563E2-D310-4B4D-B481-5342C37CE20D}" destId="{B54AE6AE-C12D-4F96-875D-218424D60506}" srcOrd="11" destOrd="0" presId="urn:microsoft.com/office/officeart/2005/8/layout/list1"/>
    <dgm:cxn modelId="{9920CB24-112B-472E-8DB4-685241C43B9C}" type="presParOf" srcId="{BB5563E2-D310-4B4D-B481-5342C37CE20D}" destId="{A71A8B48-3EFA-4A90-B424-C9B7566FB3E2}" srcOrd="12" destOrd="0" presId="urn:microsoft.com/office/officeart/2005/8/layout/list1"/>
    <dgm:cxn modelId="{0061D93A-1C88-46E4-AF4B-1F3A41EA5C90}" type="presParOf" srcId="{A71A8B48-3EFA-4A90-B424-C9B7566FB3E2}" destId="{674C42CF-0818-417E-8623-55701F4A9379}" srcOrd="0" destOrd="0" presId="urn:microsoft.com/office/officeart/2005/8/layout/list1"/>
    <dgm:cxn modelId="{D2F04CF4-0B56-4E45-81BB-B473D0B4A667}" type="presParOf" srcId="{A71A8B48-3EFA-4A90-B424-C9B7566FB3E2}" destId="{7439F5DC-DA73-4FA6-B4CA-8B90B83C5432}" srcOrd="1" destOrd="0" presId="urn:microsoft.com/office/officeart/2005/8/layout/list1"/>
    <dgm:cxn modelId="{963321D9-2AD9-43EA-90DF-64E95DEF6898}" type="presParOf" srcId="{BB5563E2-D310-4B4D-B481-5342C37CE20D}" destId="{D0EA47FB-7336-43B9-A56D-E4D965F42A2B}" srcOrd="13" destOrd="0" presId="urn:microsoft.com/office/officeart/2005/8/layout/list1"/>
    <dgm:cxn modelId="{248DD461-892B-45D4-A738-E6FF756BB5CE}" type="presParOf" srcId="{BB5563E2-D310-4B4D-B481-5342C37CE20D}" destId="{CA293A5F-9FE5-456E-B14C-450D967631E3}" srcOrd="14" destOrd="0" presId="urn:microsoft.com/office/officeart/2005/8/layout/list1"/>
    <dgm:cxn modelId="{8C1E3B3E-FACE-4924-BA97-52E46B0C53E8}" type="presParOf" srcId="{BB5563E2-D310-4B4D-B481-5342C37CE20D}" destId="{0840B6D9-040B-4193-B299-32BC8670528D}" srcOrd="15" destOrd="0" presId="urn:microsoft.com/office/officeart/2005/8/layout/list1"/>
    <dgm:cxn modelId="{6FA1066C-C2AF-4A71-A539-24B9952F304D}" type="presParOf" srcId="{BB5563E2-D310-4B4D-B481-5342C37CE20D}" destId="{E28B434A-FB1F-49E1-99BF-CE13836E9E7E}" srcOrd="16" destOrd="0" presId="urn:microsoft.com/office/officeart/2005/8/layout/list1"/>
    <dgm:cxn modelId="{1CA80BF0-E775-4009-9F7B-2D0DFBE7150A}" type="presParOf" srcId="{E28B434A-FB1F-49E1-99BF-CE13836E9E7E}" destId="{9A76BD24-3B3B-4F86-8FFF-942DD1C6D944}" srcOrd="0" destOrd="0" presId="urn:microsoft.com/office/officeart/2005/8/layout/list1"/>
    <dgm:cxn modelId="{5F0C57AB-088F-42C0-8E4A-FCD3B96EB1E5}" type="presParOf" srcId="{E28B434A-FB1F-49E1-99BF-CE13836E9E7E}" destId="{77C4BF34-E415-41B0-93EB-617ADAB19735}" srcOrd="1" destOrd="0" presId="urn:microsoft.com/office/officeart/2005/8/layout/list1"/>
    <dgm:cxn modelId="{28EF91A9-7D47-484B-AF18-9D134492F478}" type="presParOf" srcId="{BB5563E2-D310-4B4D-B481-5342C37CE20D}" destId="{0EBF56FD-8EDE-451B-A2D9-DDDDF5088944}" srcOrd="17" destOrd="0" presId="urn:microsoft.com/office/officeart/2005/8/layout/list1"/>
    <dgm:cxn modelId="{E51F7175-2382-49FF-A5BC-BB2F0133EA72}" type="presParOf" srcId="{BB5563E2-D310-4B4D-B481-5342C37CE20D}" destId="{DC11C554-D0E2-422C-95F6-1DDF4CDB143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EAE89B-E8C0-42AF-B5F5-F965BA1B61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065B3D-5622-4A44-B9EF-5803DF5D0645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Содержание  дома культуры и библиотеки  на сумму 2132,3 тыс. рублей</a:t>
          </a:r>
          <a:endParaRPr lang="ru-RU" sz="1600" baseline="0" dirty="0">
            <a:latin typeface="Times New Roman" pitchFamily="18" charset="0"/>
          </a:endParaRPr>
        </a:p>
      </dgm:t>
    </dgm:pt>
    <dgm:pt modelId="{306A1883-413F-4F32-A48A-7AB976DB3427}" type="parTrans" cxnId="{4E1BF2C3-4603-4152-BEDF-05E97CBAE0DA}">
      <dgm:prSet/>
      <dgm:spPr/>
      <dgm:t>
        <a:bodyPr/>
        <a:lstStyle/>
        <a:p>
          <a:endParaRPr lang="ru-RU"/>
        </a:p>
      </dgm:t>
    </dgm:pt>
    <dgm:pt modelId="{6D740B9B-DCF0-42DD-9F84-D2CFCB1A6B7A}" type="sibTrans" cxnId="{4E1BF2C3-4603-4152-BEDF-05E97CBAE0DA}">
      <dgm:prSet/>
      <dgm:spPr/>
      <dgm:t>
        <a:bodyPr/>
        <a:lstStyle/>
        <a:p>
          <a:endParaRPr lang="ru-RU"/>
        </a:p>
      </dgm:t>
    </dgm:pt>
    <dgm:pt modelId="{6567079D-6439-4114-BF54-F5AC29E35599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Оказание  адресной социальной помощи населению на сумму 45,7 тыс. рублей</a:t>
          </a:r>
          <a:endParaRPr lang="ru-RU" sz="1600" baseline="0" dirty="0">
            <a:latin typeface="Times New Roman" pitchFamily="18" charset="0"/>
          </a:endParaRPr>
        </a:p>
      </dgm:t>
    </dgm:pt>
    <dgm:pt modelId="{B4936D9E-9027-4834-ADCE-67DF874239A4}" type="parTrans" cxnId="{20D81A99-37FD-4A76-B9A7-A12E28C7803B}">
      <dgm:prSet/>
      <dgm:spPr/>
      <dgm:t>
        <a:bodyPr/>
        <a:lstStyle/>
        <a:p>
          <a:endParaRPr lang="ru-RU"/>
        </a:p>
      </dgm:t>
    </dgm:pt>
    <dgm:pt modelId="{5230659A-E5AA-48C5-9346-51682252AA92}" type="sibTrans" cxnId="{20D81A99-37FD-4A76-B9A7-A12E28C7803B}">
      <dgm:prSet/>
      <dgm:spPr/>
      <dgm:t>
        <a:bodyPr/>
        <a:lstStyle/>
        <a:p>
          <a:endParaRPr lang="ru-RU"/>
        </a:p>
      </dgm:t>
    </dgm:pt>
    <dgm:pt modelId="{BE32CCF8-E3DD-48E2-A3C7-F6547C482A06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Приобретение </a:t>
          </a:r>
          <a:r>
            <a:rPr lang="ru-RU" sz="1600" baseline="0" dirty="0" smtClean="0">
              <a:latin typeface="Times New Roman" pitchFamily="18" charset="0"/>
            </a:rPr>
            <a:t>материальных запасов для развития физкультуры и спорта на </a:t>
          </a:r>
          <a:r>
            <a:rPr lang="ru-RU" sz="1600" baseline="0" dirty="0" smtClean="0">
              <a:latin typeface="Times New Roman" pitchFamily="18" charset="0"/>
            </a:rPr>
            <a:t>сумму </a:t>
          </a:r>
          <a:r>
            <a:rPr lang="ru-RU" sz="1600" baseline="0" dirty="0" smtClean="0">
              <a:latin typeface="Times New Roman" pitchFamily="18" charset="0"/>
            </a:rPr>
            <a:t>2,0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A4124D1A-CB73-4B1E-B34A-43955A3B9DA4}" type="parTrans" cxnId="{D72F8242-BB8B-4D46-A06F-49C33CEA90C1}">
      <dgm:prSet/>
      <dgm:spPr/>
      <dgm:t>
        <a:bodyPr/>
        <a:lstStyle/>
        <a:p>
          <a:endParaRPr lang="ru-RU"/>
        </a:p>
      </dgm:t>
    </dgm:pt>
    <dgm:pt modelId="{C8600D29-85E1-432F-8629-A6A462C4C222}" type="sibTrans" cxnId="{D72F8242-BB8B-4D46-A06F-49C33CEA90C1}">
      <dgm:prSet/>
      <dgm:spPr/>
      <dgm:t>
        <a:bodyPr/>
        <a:lstStyle/>
        <a:p>
          <a:endParaRPr lang="ru-RU"/>
        </a:p>
      </dgm:t>
    </dgm:pt>
    <dgm:pt modelId="{86B34654-34FC-42E8-8404-484B4C1E2891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Доплата к пенсии муниципальным служащим  в сумме 157,4 тыс. рублей</a:t>
          </a:r>
          <a:endParaRPr lang="ru-RU" sz="1600" baseline="0" dirty="0">
            <a:latin typeface="Times New Roman" pitchFamily="18" charset="0"/>
            <a:cs typeface="Times New Roman" panose="02020603050405020304" pitchFamily="18" charset="0"/>
          </a:endParaRPr>
        </a:p>
      </dgm:t>
    </dgm:pt>
    <dgm:pt modelId="{3D11C283-4259-43B3-A2C6-EF1E56EA5143}" type="parTrans" cxnId="{C9651384-E236-484A-B1AD-02CD576B01E1}">
      <dgm:prSet/>
      <dgm:spPr/>
      <dgm:t>
        <a:bodyPr/>
        <a:lstStyle/>
        <a:p>
          <a:endParaRPr lang="ru-RU"/>
        </a:p>
      </dgm:t>
    </dgm:pt>
    <dgm:pt modelId="{4D726C2E-E1B6-4E58-B998-5DC6077EB270}" type="sibTrans" cxnId="{C9651384-E236-484A-B1AD-02CD576B01E1}">
      <dgm:prSet/>
      <dgm:spPr/>
      <dgm:t>
        <a:bodyPr/>
        <a:lstStyle/>
        <a:p>
          <a:endParaRPr lang="ru-RU"/>
        </a:p>
      </dgm:t>
    </dgm:pt>
    <dgm:pt modelId="{F47F7750-C4B5-4A97-8734-E208433A11A0}" type="pres">
      <dgm:prSet presAssocID="{A7EAE89B-E8C0-42AF-B5F5-F965BA1B61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70B250-F26A-4D8E-94A3-EA69E8CA1697}" type="pres">
      <dgm:prSet presAssocID="{9E065B3D-5622-4A44-B9EF-5803DF5D0645}" presName="parentLin" presStyleCnt="0"/>
      <dgm:spPr/>
    </dgm:pt>
    <dgm:pt modelId="{43BDA696-7E48-4459-B726-1BE103315CF6}" type="pres">
      <dgm:prSet presAssocID="{9E065B3D-5622-4A44-B9EF-5803DF5D064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DA6DE73-F91E-4A63-93E0-061817363D2D}" type="pres">
      <dgm:prSet presAssocID="{9E065B3D-5622-4A44-B9EF-5803DF5D0645}" presName="parentText" presStyleLbl="node1" presStyleIdx="0" presStyleCnt="4" custScaleX="112596" custScaleY="1966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F5B3E-3115-4B48-9634-1EDF08E6B20B}" type="pres">
      <dgm:prSet presAssocID="{9E065B3D-5622-4A44-B9EF-5803DF5D0645}" presName="negativeSpace" presStyleCnt="0"/>
      <dgm:spPr/>
    </dgm:pt>
    <dgm:pt modelId="{1D5F87AC-7CFB-43C4-9F46-E72BEAA3D07D}" type="pres">
      <dgm:prSet presAssocID="{9E065B3D-5622-4A44-B9EF-5803DF5D0645}" presName="childText" presStyleLbl="conFgAcc1" presStyleIdx="0" presStyleCnt="4">
        <dgm:presLayoutVars>
          <dgm:bulletEnabled val="1"/>
        </dgm:presLayoutVars>
      </dgm:prSet>
      <dgm:spPr/>
    </dgm:pt>
    <dgm:pt modelId="{6975E19E-C84F-4693-BBFE-D98E62E6F15B}" type="pres">
      <dgm:prSet presAssocID="{6D740B9B-DCF0-42DD-9F84-D2CFCB1A6B7A}" presName="spaceBetweenRectangles" presStyleCnt="0"/>
      <dgm:spPr/>
    </dgm:pt>
    <dgm:pt modelId="{9CDDA198-7537-4FE8-A53C-A84D3AD143E2}" type="pres">
      <dgm:prSet presAssocID="{86B34654-34FC-42E8-8404-484B4C1E2891}" presName="parentLin" presStyleCnt="0"/>
      <dgm:spPr/>
    </dgm:pt>
    <dgm:pt modelId="{C085BF89-E7EC-4B40-B575-BAF1B80F0C81}" type="pres">
      <dgm:prSet presAssocID="{86B34654-34FC-42E8-8404-484B4C1E289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97C7518-45B8-4B88-B26E-69164719C073}" type="pres">
      <dgm:prSet presAssocID="{86B34654-34FC-42E8-8404-484B4C1E2891}" presName="parentText" presStyleLbl="node1" presStyleIdx="1" presStyleCnt="4" custScaleX="112486" custScaleY="1967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31D65-3AA3-4960-8E2D-74C9FA372213}" type="pres">
      <dgm:prSet presAssocID="{86B34654-34FC-42E8-8404-484B4C1E2891}" presName="negativeSpace" presStyleCnt="0"/>
      <dgm:spPr/>
    </dgm:pt>
    <dgm:pt modelId="{1C1C7F44-0C7C-493A-B221-65A3BF1F924C}" type="pres">
      <dgm:prSet presAssocID="{86B34654-34FC-42E8-8404-484B4C1E2891}" presName="childText" presStyleLbl="conFgAcc1" presStyleIdx="1" presStyleCnt="4">
        <dgm:presLayoutVars>
          <dgm:bulletEnabled val="1"/>
        </dgm:presLayoutVars>
      </dgm:prSet>
      <dgm:spPr/>
    </dgm:pt>
    <dgm:pt modelId="{82D02E96-BB38-4D0D-8685-5C8F857CB267}" type="pres">
      <dgm:prSet presAssocID="{4D726C2E-E1B6-4E58-B998-5DC6077EB270}" presName="spaceBetweenRectangles" presStyleCnt="0"/>
      <dgm:spPr/>
    </dgm:pt>
    <dgm:pt modelId="{0CF6DFAE-D03A-4173-AF47-198AC0DB5155}" type="pres">
      <dgm:prSet presAssocID="{6567079D-6439-4114-BF54-F5AC29E35599}" presName="parentLin" presStyleCnt="0"/>
      <dgm:spPr/>
    </dgm:pt>
    <dgm:pt modelId="{1606D42E-36D4-4446-9F75-353D23CD5CB4}" type="pres">
      <dgm:prSet presAssocID="{6567079D-6439-4114-BF54-F5AC29E3559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612E457-8B73-4E0D-A05E-CE829BA0F3B1}" type="pres">
      <dgm:prSet presAssocID="{6567079D-6439-4114-BF54-F5AC29E35599}" presName="parentText" presStyleLbl="node1" presStyleIdx="2" presStyleCnt="4" custScaleX="112596" custScaleY="1844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E2224-6402-4BDA-B9F5-3C115DD767A2}" type="pres">
      <dgm:prSet presAssocID="{6567079D-6439-4114-BF54-F5AC29E35599}" presName="negativeSpace" presStyleCnt="0"/>
      <dgm:spPr/>
    </dgm:pt>
    <dgm:pt modelId="{28A2D2BE-8B35-4C28-9CC6-43C699E4B98F}" type="pres">
      <dgm:prSet presAssocID="{6567079D-6439-4114-BF54-F5AC29E35599}" presName="childText" presStyleLbl="conFgAcc1" presStyleIdx="2" presStyleCnt="4">
        <dgm:presLayoutVars>
          <dgm:bulletEnabled val="1"/>
        </dgm:presLayoutVars>
      </dgm:prSet>
      <dgm:spPr/>
    </dgm:pt>
    <dgm:pt modelId="{7053BBAD-7DDC-4177-8761-83B809891DCB}" type="pres">
      <dgm:prSet presAssocID="{5230659A-E5AA-48C5-9346-51682252AA92}" presName="spaceBetweenRectangles" presStyleCnt="0"/>
      <dgm:spPr/>
    </dgm:pt>
    <dgm:pt modelId="{0EC14A63-976C-4D90-9202-28E7623E7AFE}" type="pres">
      <dgm:prSet presAssocID="{BE32CCF8-E3DD-48E2-A3C7-F6547C482A06}" presName="parentLin" presStyleCnt="0"/>
      <dgm:spPr/>
    </dgm:pt>
    <dgm:pt modelId="{4D078AFB-A421-4361-8712-D26ED2FFB790}" type="pres">
      <dgm:prSet presAssocID="{BE32CCF8-E3DD-48E2-A3C7-F6547C482A0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77E898C-6A79-4BE5-83D6-C8C03484C360}" type="pres">
      <dgm:prSet presAssocID="{BE32CCF8-E3DD-48E2-A3C7-F6547C482A06}" presName="parentText" presStyleLbl="node1" presStyleIdx="3" presStyleCnt="4" custScaleX="112596" custScaleY="1639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8BC92-315B-45DD-861A-B3B782E8958E}" type="pres">
      <dgm:prSet presAssocID="{BE32CCF8-E3DD-48E2-A3C7-F6547C482A06}" presName="negativeSpace" presStyleCnt="0"/>
      <dgm:spPr/>
    </dgm:pt>
    <dgm:pt modelId="{948C037C-9547-4CBC-AD69-6218F403A3BA}" type="pres">
      <dgm:prSet presAssocID="{BE32CCF8-E3DD-48E2-A3C7-F6547C482A0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BBA2EF0-2406-4E03-BCFD-EB4F0B9BE9BC}" type="presOf" srcId="{6567079D-6439-4114-BF54-F5AC29E35599}" destId="{1606D42E-36D4-4446-9F75-353D23CD5CB4}" srcOrd="0" destOrd="0" presId="urn:microsoft.com/office/officeart/2005/8/layout/list1"/>
    <dgm:cxn modelId="{C137DDA5-1FE0-436D-B12C-5DE42EDF36BD}" type="presOf" srcId="{A7EAE89B-E8C0-42AF-B5F5-F965BA1B6157}" destId="{F47F7750-C4B5-4A97-8734-E208433A11A0}" srcOrd="0" destOrd="0" presId="urn:microsoft.com/office/officeart/2005/8/layout/list1"/>
    <dgm:cxn modelId="{4E1BF2C3-4603-4152-BEDF-05E97CBAE0DA}" srcId="{A7EAE89B-E8C0-42AF-B5F5-F965BA1B6157}" destId="{9E065B3D-5622-4A44-B9EF-5803DF5D0645}" srcOrd="0" destOrd="0" parTransId="{306A1883-413F-4F32-A48A-7AB976DB3427}" sibTransId="{6D740B9B-DCF0-42DD-9F84-D2CFCB1A6B7A}"/>
    <dgm:cxn modelId="{20D81A99-37FD-4A76-B9A7-A12E28C7803B}" srcId="{A7EAE89B-E8C0-42AF-B5F5-F965BA1B6157}" destId="{6567079D-6439-4114-BF54-F5AC29E35599}" srcOrd="2" destOrd="0" parTransId="{B4936D9E-9027-4834-ADCE-67DF874239A4}" sibTransId="{5230659A-E5AA-48C5-9346-51682252AA92}"/>
    <dgm:cxn modelId="{A4243B8A-B6C9-47A0-8E5F-0791920ADEFA}" type="presOf" srcId="{9E065B3D-5622-4A44-B9EF-5803DF5D0645}" destId="{3DA6DE73-F91E-4A63-93E0-061817363D2D}" srcOrd="1" destOrd="0" presId="urn:microsoft.com/office/officeart/2005/8/layout/list1"/>
    <dgm:cxn modelId="{D129D652-0315-400C-8C4C-84BF521DC031}" type="presOf" srcId="{86B34654-34FC-42E8-8404-484B4C1E2891}" destId="{C085BF89-E7EC-4B40-B575-BAF1B80F0C81}" srcOrd="0" destOrd="0" presId="urn:microsoft.com/office/officeart/2005/8/layout/list1"/>
    <dgm:cxn modelId="{D72F8242-BB8B-4D46-A06F-49C33CEA90C1}" srcId="{A7EAE89B-E8C0-42AF-B5F5-F965BA1B6157}" destId="{BE32CCF8-E3DD-48E2-A3C7-F6547C482A06}" srcOrd="3" destOrd="0" parTransId="{A4124D1A-CB73-4B1E-B34A-43955A3B9DA4}" sibTransId="{C8600D29-85E1-432F-8629-A6A462C4C222}"/>
    <dgm:cxn modelId="{A13FBD46-1980-4D03-ADF1-34765BAB206A}" type="presOf" srcId="{9E065B3D-5622-4A44-B9EF-5803DF5D0645}" destId="{43BDA696-7E48-4459-B726-1BE103315CF6}" srcOrd="0" destOrd="0" presId="urn:microsoft.com/office/officeart/2005/8/layout/list1"/>
    <dgm:cxn modelId="{3F6385F5-6D43-4653-AE97-14754BFE5CED}" type="presOf" srcId="{86B34654-34FC-42E8-8404-484B4C1E2891}" destId="{497C7518-45B8-4B88-B26E-69164719C073}" srcOrd="1" destOrd="0" presId="urn:microsoft.com/office/officeart/2005/8/layout/list1"/>
    <dgm:cxn modelId="{047D00E4-F42C-448C-B292-D79384E6A328}" type="presOf" srcId="{BE32CCF8-E3DD-48E2-A3C7-F6547C482A06}" destId="{A77E898C-6A79-4BE5-83D6-C8C03484C360}" srcOrd="1" destOrd="0" presId="urn:microsoft.com/office/officeart/2005/8/layout/list1"/>
    <dgm:cxn modelId="{C9651384-E236-484A-B1AD-02CD576B01E1}" srcId="{A7EAE89B-E8C0-42AF-B5F5-F965BA1B6157}" destId="{86B34654-34FC-42E8-8404-484B4C1E2891}" srcOrd="1" destOrd="0" parTransId="{3D11C283-4259-43B3-A2C6-EF1E56EA5143}" sibTransId="{4D726C2E-E1B6-4E58-B998-5DC6077EB270}"/>
    <dgm:cxn modelId="{522FF146-691D-489F-9189-D21BCA05BFCD}" type="presOf" srcId="{6567079D-6439-4114-BF54-F5AC29E35599}" destId="{B612E457-8B73-4E0D-A05E-CE829BA0F3B1}" srcOrd="1" destOrd="0" presId="urn:microsoft.com/office/officeart/2005/8/layout/list1"/>
    <dgm:cxn modelId="{97B405D1-230F-46C1-9496-17A135664E36}" type="presOf" srcId="{BE32CCF8-E3DD-48E2-A3C7-F6547C482A06}" destId="{4D078AFB-A421-4361-8712-D26ED2FFB790}" srcOrd="0" destOrd="0" presId="urn:microsoft.com/office/officeart/2005/8/layout/list1"/>
    <dgm:cxn modelId="{AF49A9F8-9A86-4293-9012-2D074F6D5915}" type="presParOf" srcId="{F47F7750-C4B5-4A97-8734-E208433A11A0}" destId="{8470B250-F26A-4D8E-94A3-EA69E8CA1697}" srcOrd="0" destOrd="0" presId="urn:microsoft.com/office/officeart/2005/8/layout/list1"/>
    <dgm:cxn modelId="{EA7FEFD3-4EC8-420E-A6A7-A8F7835B57C3}" type="presParOf" srcId="{8470B250-F26A-4D8E-94A3-EA69E8CA1697}" destId="{43BDA696-7E48-4459-B726-1BE103315CF6}" srcOrd="0" destOrd="0" presId="urn:microsoft.com/office/officeart/2005/8/layout/list1"/>
    <dgm:cxn modelId="{7490486E-E6E5-4816-B52C-0FB7DBB4B073}" type="presParOf" srcId="{8470B250-F26A-4D8E-94A3-EA69E8CA1697}" destId="{3DA6DE73-F91E-4A63-93E0-061817363D2D}" srcOrd="1" destOrd="0" presId="urn:microsoft.com/office/officeart/2005/8/layout/list1"/>
    <dgm:cxn modelId="{5525CCEA-79B5-4C05-B44A-FD16A6162493}" type="presParOf" srcId="{F47F7750-C4B5-4A97-8734-E208433A11A0}" destId="{BA4F5B3E-3115-4B48-9634-1EDF08E6B20B}" srcOrd="1" destOrd="0" presId="urn:microsoft.com/office/officeart/2005/8/layout/list1"/>
    <dgm:cxn modelId="{48210ED5-FDAA-419C-80E4-16B91680C4E0}" type="presParOf" srcId="{F47F7750-C4B5-4A97-8734-E208433A11A0}" destId="{1D5F87AC-7CFB-43C4-9F46-E72BEAA3D07D}" srcOrd="2" destOrd="0" presId="urn:microsoft.com/office/officeart/2005/8/layout/list1"/>
    <dgm:cxn modelId="{62B7F704-9F6E-4914-9511-34C89E75E214}" type="presParOf" srcId="{F47F7750-C4B5-4A97-8734-E208433A11A0}" destId="{6975E19E-C84F-4693-BBFE-D98E62E6F15B}" srcOrd="3" destOrd="0" presId="urn:microsoft.com/office/officeart/2005/8/layout/list1"/>
    <dgm:cxn modelId="{D905B572-3503-413E-B633-871D89507CC6}" type="presParOf" srcId="{F47F7750-C4B5-4A97-8734-E208433A11A0}" destId="{9CDDA198-7537-4FE8-A53C-A84D3AD143E2}" srcOrd="4" destOrd="0" presId="urn:microsoft.com/office/officeart/2005/8/layout/list1"/>
    <dgm:cxn modelId="{54BD0AB4-DDF1-4E7E-9119-9A8BA210E5AE}" type="presParOf" srcId="{9CDDA198-7537-4FE8-A53C-A84D3AD143E2}" destId="{C085BF89-E7EC-4B40-B575-BAF1B80F0C81}" srcOrd="0" destOrd="0" presId="urn:microsoft.com/office/officeart/2005/8/layout/list1"/>
    <dgm:cxn modelId="{602E9A6F-6FA2-4AF0-826A-39E6AC6360A0}" type="presParOf" srcId="{9CDDA198-7537-4FE8-A53C-A84D3AD143E2}" destId="{497C7518-45B8-4B88-B26E-69164719C073}" srcOrd="1" destOrd="0" presId="urn:microsoft.com/office/officeart/2005/8/layout/list1"/>
    <dgm:cxn modelId="{4ADF3503-06FA-4E3A-BD05-2030D8E93662}" type="presParOf" srcId="{F47F7750-C4B5-4A97-8734-E208433A11A0}" destId="{2AA31D65-3AA3-4960-8E2D-74C9FA372213}" srcOrd="5" destOrd="0" presId="urn:microsoft.com/office/officeart/2005/8/layout/list1"/>
    <dgm:cxn modelId="{C95C843C-E261-4617-BECE-F7C526294024}" type="presParOf" srcId="{F47F7750-C4B5-4A97-8734-E208433A11A0}" destId="{1C1C7F44-0C7C-493A-B221-65A3BF1F924C}" srcOrd="6" destOrd="0" presId="urn:microsoft.com/office/officeart/2005/8/layout/list1"/>
    <dgm:cxn modelId="{4E037C3B-33BA-48CE-9505-CB1C02377A9B}" type="presParOf" srcId="{F47F7750-C4B5-4A97-8734-E208433A11A0}" destId="{82D02E96-BB38-4D0D-8685-5C8F857CB267}" srcOrd="7" destOrd="0" presId="urn:microsoft.com/office/officeart/2005/8/layout/list1"/>
    <dgm:cxn modelId="{4EED6E62-EF5D-4A4B-91E5-FE445140DCBB}" type="presParOf" srcId="{F47F7750-C4B5-4A97-8734-E208433A11A0}" destId="{0CF6DFAE-D03A-4173-AF47-198AC0DB5155}" srcOrd="8" destOrd="0" presId="urn:microsoft.com/office/officeart/2005/8/layout/list1"/>
    <dgm:cxn modelId="{BF9AF61D-9943-432C-9F0E-C38A639A7502}" type="presParOf" srcId="{0CF6DFAE-D03A-4173-AF47-198AC0DB5155}" destId="{1606D42E-36D4-4446-9F75-353D23CD5CB4}" srcOrd="0" destOrd="0" presId="urn:microsoft.com/office/officeart/2005/8/layout/list1"/>
    <dgm:cxn modelId="{80E6F82F-9FAF-447E-BB43-1D01F045B0F1}" type="presParOf" srcId="{0CF6DFAE-D03A-4173-AF47-198AC0DB5155}" destId="{B612E457-8B73-4E0D-A05E-CE829BA0F3B1}" srcOrd="1" destOrd="0" presId="urn:microsoft.com/office/officeart/2005/8/layout/list1"/>
    <dgm:cxn modelId="{8A7A99B2-0DC9-43E6-9875-DC627745F5BC}" type="presParOf" srcId="{F47F7750-C4B5-4A97-8734-E208433A11A0}" destId="{CEBE2224-6402-4BDA-B9F5-3C115DD767A2}" srcOrd="9" destOrd="0" presId="urn:microsoft.com/office/officeart/2005/8/layout/list1"/>
    <dgm:cxn modelId="{574A26CC-50C0-4A8E-93E6-6A918FA90F12}" type="presParOf" srcId="{F47F7750-C4B5-4A97-8734-E208433A11A0}" destId="{28A2D2BE-8B35-4C28-9CC6-43C699E4B98F}" srcOrd="10" destOrd="0" presId="urn:microsoft.com/office/officeart/2005/8/layout/list1"/>
    <dgm:cxn modelId="{EB6C2C72-94D0-4F18-B65B-8C861669C9D5}" type="presParOf" srcId="{F47F7750-C4B5-4A97-8734-E208433A11A0}" destId="{7053BBAD-7DDC-4177-8761-83B809891DCB}" srcOrd="11" destOrd="0" presId="urn:microsoft.com/office/officeart/2005/8/layout/list1"/>
    <dgm:cxn modelId="{2DF08D7E-F3C2-4CB9-A95C-D13D88147341}" type="presParOf" srcId="{F47F7750-C4B5-4A97-8734-E208433A11A0}" destId="{0EC14A63-976C-4D90-9202-28E7623E7AFE}" srcOrd="12" destOrd="0" presId="urn:microsoft.com/office/officeart/2005/8/layout/list1"/>
    <dgm:cxn modelId="{0BBC2145-70AF-4726-96D1-C7584782B55B}" type="presParOf" srcId="{0EC14A63-976C-4D90-9202-28E7623E7AFE}" destId="{4D078AFB-A421-4361-8712-D26ED2FFB790}" srcOrd="0" destOrd="0" presId="urn:microsoft.com/office/officeart/2005/8/layout/list1"/>
    <dgm:cxn modelId="{13CE60EB-EA8F-41C3-80DA-04C21FEB676E}" type="presParOf" srcId="{0EC14A63-976C-4D90-9202-28E7623E7AFE}" destId="{A77E898C-6A79-4BE5-83D6-C8C03484C360}" srcOrd="1" destOrd="0" presId="urn:microsoft.com/office/officeart/2005/8/layout/list1"/>
    <dgm:cxn modelId="{29A078E0-FC0A-4CB3-A137-67D32D5ED97D}" type="presParOf" srcId="{F47F7750-C4B5-4A97-8734-E208433A11A0}" destId="{CF08BC92-315B-45DD-861A-B3B782E8958E}" srcOrd="13" destOrd="0" presId="urn:microsoft.com/office/officeart/2005/8/layout/list1"/>
    <dgm:cxn modelId="{65F1A70C-FA7B-400A-BA72-B303BD66C737}" type="presParOf" srcId="{F47F7750-C4B5-4A97-8734-E208433A11A0}" destId="{948C037C-9547-4CBC-AD69-6218F403A3B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A3A26-F2C5-452D-B94C-B688B7387ECF}">
      <dsp:nvSpPr>
        <dsp:cNvPr id="0" name=""/>
        <dsp:cNvSpPr/>
      </dsp:nvSpPr>
      <dsp:spPr>
        <a:xfrm>
          <a:off x="3291839" y="0"/>
          <a:ext cx="4937760" cy="54118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 по налоговым  и  неналоговым  доходам  исполнен  на  103,22 %  и  дополнительно в бюджет территории  получено  -  273 822,86 рубля  (утвержденные  назначения  -  8 495 894,00</a:t>
          </a:r>
          <a:endParaRPr lang="ru-RU" sz="1150" kern="1200" baseline="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рубля).  </a:t>
          </a:r>
          <a:endParaRPr lang="ru-RU" sz="115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Наибольший  удельный  вес  в  общем  объеме   налоговых  и  неналоговых  доходов,  поступивших  в  2016  году,  занимают налоги на имущество  -  51,38 %,  поступление  которых  составило  4 506 054,94   рубля.   </a:t>
          </a:r>
          <a:endParaRPr lang="ru-RU" sz="11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 состоянию  на  01.01.2016  года  недоимка  по  платежам  в  местный  бюджет  составила  - 1 592,00 тыс.  рублей. </a:t>
          </a:r>
          <a:endParaRPr lang="ru-RU" sz="11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 целях  погашения  образовавшейся  недоимки  по  налогам  и  улучшения  собираемости  платежей  во  все  уровни  бюджета  за  2016  год  было  проведено ­­­12 заседаний Координационной группы,  возглавляемой  Главой  Администрации  Кручено-Балковского  сельского поселения,  на  которых  заслушаны  руководители сельскохозяйственных предприятий-недоимщиков  различных  форм  собственности и физическим лицам,  из  них  по  15-ти   сокращена  недоимка.</a:t>
          </a:r>
          <a:endParaRPr lang="ru-RU" sz="11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1839" y="676476"/>
        <a:ext cx="3086100" cy="4058855"/>
      </dsp:txXfrm>
    </dsp:sp>
    <dsp:sp modelId="{BF3ED411-5242-4149-973B-D56C8E590B46}">
      <dsp:nvSpPr>
        <dsp:cNvPr id="0" name=""/>
        <dsp:cNvSpPr/>
      </dsp:nvSpPr>
      <dsp:spPr>
        <a:xfrm>
          <a:off x="42810" y="0"/>
          <a:ext cx="3291839" cy="5411807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504" y="160694"/>
        <a:ext cx="2970451" cy="5090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43B66-CA58-480B-94ED-E18E8A9B4AD7}">
      <dsp:nvSpPr>
        <dsp:cNvPr id="0" name=""/>
        <dsp:cNvSpPr/>
      </dsp:nvSpPr>
      <dsp:spPr>
        <a:xfrm>
          <a:off x="3291839" y="0"/>
          <a:ext cx="4937760" cy="5197492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Бюджет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Кручено-Балковского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сельского поселения сформирован и исполнен в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программной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структуре расходов на основе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7 утвержденных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муниципальных программ</a:t>
          </a:r>
          <a:endParaRPr lang="ru-RU" sz="2000" kern="1200" baseline="0" dirty="0">
            <a:solidFill>
              <a:srgbClr val="FF0000"/>
            </a:solidFill>
            <a:latin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На их реализацию было направлено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5325,6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тыс.рублей или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46,2 процента </a:t>
          </a:r>
          <a:r>
            <a:rPr lang="ru-RU" sz="2000" kern="1200" baseline="0" dirty="0" smtClean="0">
              <a:solidFill>
                <a:srgbClr val="FF0000"/>
              </a:solidFill>
              <a:latin typeface="Times New Roman" pitchFamily="18" charset="0"/>
            </a:rPr>
            <a:t>от всех расходов бюджета</a:t>
          </a:r>
          <a:endParaRPr lang="ru-RU" sz="2000" kern="1200" baseline="0" dirty="0">
            <a:solidFill>
              <a:srgbClr val="FF0000"/>
            </a:solidFill>
            <a:latin typeface="Times New Roman" pitchFamily="18" charset="0"/>
          </a:endParaRPr>
        </a:p>
      </dsp:txBody>
      <dsp:txXfrm>
        <a:off x="3291839" y="649687"/>
        <a:ext cx="3086100" cy="3898119"/>
      </dsp:txXfrm>
    </dsp:sp>
    <dsp:sp modelId="{7F149C2B-0924-45AB-AA13-945CC394FEFF}">
      <dsp:nvSpPr>
        <dsp:cNvPr id="0" name=""/>
        <dsp:cNvSpPr/>
      </dsp:nvSpPr>
      <dsp:spPr>
        <a:xfrm>
          <a:off x="0" y="0"/>
          <a:ext cx="3291839" cy="5197492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</a:rPr>
            <a:t>Формирование и исполнение местного бюджета на основе муниципальных программ</a:t>
          </a:r>
          <a:endParaRPr lang="ru-RU" sz="3100" kern="1200" dirty="0"/>
        </a:p>
      </dsp:txBody>
      <dsp:txXfrm>
        <a:off x="160694" y="160694"/>
        <a:ext cx="2970451" cy="48761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06BE2-4EB8-4433-9863-7100DBCDB7FC}">
      <dsp:nvSpPr>
        <dsp:cNvPr id="0" name=""/>
        <dsp:cNvSpPr/>
      </dsp:nvSpPr>
      <dsp:spPr>
        <a:xfrm>
          <a:off x="3291839" y="0"/>
          <a:ext cx="4937760" cy="53403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baseline="0" dirty="0" smtClean="0">
              <a:latin typeface="Times New Roman" pitchFamily="18" charset="0"/>
            </a:rPr>
            <a:t>Муниципальные услуги оказывались двумя муниципальными учреждениями. Всем учреждениям было установлено муниципальное задание, которое было исполнено на 100 %.</a:t>
          </a:r>
          <a:endParaRPr lang="ru-RU" sz="1900" kern="1200" baseline="0" dirty="0">
            <a:latin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baseline="0" dirty="0" smtClean="0">
              <a:latin typeface="Times New Roman" pitchFamily="18" charset="0"/>
            </a:rPr>
            <a:t>На финансовое обеспечение муниципальных учреждений было направлено </a:t>
          </a:r>
          <a:r>
            <a:rPr lang="ru-RU" sz="1900" kern="1200" baseline="0" dirty="0" smtClean="0">
              <a:latin typeface="Times New Roman" pitchFamily="18" charset="0"/>
            </a:rPr>
            <a:t>2132,3тыс.рублей</a:t>
          </a:r>
          <a:endParaRPr lang="ru-RU" sz="1900" kern="1200" baseline="0" dirty="0">
            <a:latin typeface="Times New Roman" pitchFamily="18" charset="0"/>
          </a:endParaRPr>
        </a:p>
      </dsp:txBody>
      <dsp:txXfrm>
        <a:off x="3291839" y="667546"/>
        <a:ext cx="3086100" cy="4005276"/>
      </dsp:txXfrm>
    </dsp:sp>
    <dsp:sp modelId="{ABFFA073-34C4-4E7B-9BE4-673D64725C6D}">
      <dsp:nvSpPr>
        <dsp:cNvPr id="0" name=""/>
        <dsp:cNvSpPr/>
      </dsp:nvSpPr>
      <dsp:spPr>
        <a:xfrm>
          <a:off x="0" y="0"/>
          <a:ext cx="3291839" cy="534036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Предоставление качественных муниципальных услуг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0694" y="160694"/>
        <a:ext cx="2970451" cy="5018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6711F-8C44-45B5-9E23-83E1992700EE}">
      <dsp:nvSpPr>
        <dsp:cNvPr id="0" name=""/>
        <dsp:cNvSpPr/>
      </dsp:nvSpPr>
      <dsp:spPr>
        <a:xfrm>
          <a:off x="0" y="769475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2AAF3-6B9A-48AD-A3ED-9FCF5399AAB0}">
      <dsp:nvSpPr>
        <dsp:cNvPr id="0" name=""/>
        <dsp:cNvSpPr/>
      </dsp:nvSpPr>
      <dsp:spPr>
        <a:xfrm>
          <a:off x="411480" y="120203"/>
          <a:ext cx="6480003" cy="826392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Создание, содержание и организация  АСС (или АСФ) на  территории  Кручено-Балковского  сельского поселения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315, 4 тыс. рублей.</a:t>
          </a:r>
          <a:endParaRPr lang="ru-RU" sz="16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51821" y="160544"/>
        <a:ext cx="6399321" cy="745710"/>
      </dsp:txXfrm>
    </dsp:sp>
    <dsp:sp modelId="{99BE28FA-973A-48ED-B9CA-763893C96B8B}">
      <dsp:nvSpPr>
        <dsp:cNvPr id="0" name=""/>
        <dsp:cNvSpPr/>
      </dsp:nvSpPr>
      <dsp:spPr>
        <a:xfrm>
          <a:off x="0" y="1665314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C1647-F0E9-42A0-A654-752BCC1DC8D3}">
      <dsp:nvSpPr>
        <dsp:cNvPr id="0" name=""/>
        <dsp:cNvSpPr/>
      </dsp:nvSpPr>
      <dsp:spPr>
        <a:xfrm>
          <a:off x="411480" y="1136675"/>
          <a:ext cx="6480003" cy="70575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Содержание  дорог общего пользования, расчистка от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снега и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посыпка  внутрипоселковых дорог    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на сумму 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718,5 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6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45932" y="1171127"/>
        <a:ext cx="6411099" cy="636855"/>
      </dsp:txXfrm>
    </dsp:sp>
    <dsp:sp modelId="{7B84181B-95B0-4BAF-AA4C-7EF286181B43}">
      <dsp:nvSpPr>
        <dsp:cNvPr id="0" name=""/>
        <dsp:cNvSpPr/>
      </dsp:nvSpPr>
      <dsp:spPr>
        <a:xfrm>
          <a:off x="0" y="2533364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6846A-5457-4E40-880B-FE2A7E5DAA0B}">
      <dsp:nvSpPr>
        <dsp:cNvPr id="0" name=""/>
        <dsp:cNvSpPr/>
      </dsp:nvSpPr>
      <dsp:spPr>
        <a:xfrm>
          <a:off x="411480" y="2032514"/>
          <a:ext cx="6480003" cy="67796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и установка  Автономного светофора Т7 в количестве 2 штук  на сумму 93,3 тыс. рублей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576" y="2065610"/>
        <a:ext cx="6413811" cy="611777"/>
      </dsp:txXfrm>
    </dsp:sp>
    <dsp:sp modelId="{94F60C42-F341-401F-A813-0EB396C66B3A}">
      <dsp:nvSpPr>
        <dsp:cNvPr id="0" name=""/>
        <dsp:cNvSpPr/>
      </dsp:nvSpPr>
      <dsp:spPr>
        <a:xfrm>
          <a:off x="0" y="3337923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BE4F4-4290-4E2F-9BF0-81802235C4A9}">
      <dsp:nvSpPr>
        <dsp:cNvPr id="0" name=""/>
        <dsp:cNvSpPr/>
      </dsp:nvSpPr>
      <dsp:spPr>
        <a:xfrm>
          <a:off x="411480" y="2900564"/>
          <a:ext cx="6480003" cy="614478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Монтаж, установка и ремонт автобусных остановок на сумму 248,6 тыс. рублей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476" y="2930560"/>
        <a:ext cx="6420011" cy="554486"/>
      </dsp:txXfrm>
    </dsp:sp>
    <dsp:sp modelId="{3132FB0E-71FE-466A-B82F-BA4664224DBC}">
      <dsp:nvSpPr>
        <dsp:cNvPr id="0" name=""/>
        <dsp:cNvSpPr/>
      </dsp:nvSpPr>
      <dsp:spPr>
        <a:xfrm>
          <a:off x="0" y="4103359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5944D4-283D-4BC3-9A3A-3B92EC3CA959}">
      <dsp:nvSpPr>
        <dsp:cNvPr id="0" name=""/>
        <dsp:cNvSpPr/>
      </dsp:nvSpPr>
      <dsp:spPr>
        <a:xfrm>
          <a:off x="442390" y="3701715"/>
          <a:ext cx="6480003" cy="575356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Times New Roman" pitchFamily="18" charset="0"/>
            </a:rPr>
            <a:t>Оплата услуг по противоклещевой обработке и </a:t>
          </a:r>
          <a:r>
            <a:rPr lang="ru-RU" sz="1600" kern="1200" dirty="0" smtClean="0"/>
            <a:t>энтомологического обследования </a:t>
          </a:r>
          <a:r>
            <a:rPr lang="ru-RU" sz="1600" kern="1200" baseline="0" dirty="0" smtClean="0">
              <a:latin typeface="Times New Roman" pitchFamily="18" charset="0"/>
            </a:rPr>
            <a:t>38,0 тыс. рублей</a:t>
          </a:r>
          <a:endParaRPr lang="ru-RU" kern="1200" dirty="0"/>
        </a:p>
      </dsp:txBody>
      <dsp:txXfrm>
        <a:off x="470477" y="3729802"/>
        <a:ext cx="6423829" cy="5191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04954-F03F-4C3E-9261-56265BA0ADEC}">
      <dsp:nvSpPr>
        <dsp:cNvPr id="0" name=""/>
        <dsp:cNvSpPr/>
      </dsp:nvSpPr>
      <dsp:spPr>
        <a:xfrm>
          <a:off x="0" y="734469"/>
          <a:ext cx="8229599" cy="3660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687E4-4779-411F-93A1-C111A7BFF6A0}">
      <dsp:nvSpPr>
        <dsp:cNvPr id="0" name=""/>
        <dsp:cNvSpPr/>
      </dsp:nvSpPr>
      <dsp:spPr>
        <a:xfrm>
          <a:off x="514798" y="79157"/>
          <a:ext cx="6480003" cy="994791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Times New Roman" pitchFamily="18" charset="0"/>
            </a:rPr>
            <a:t>Содержание линий уличного освещения на сумму </a:t>
          </a:r>
          <a:r>
            <a:rPr lang="ru-RU" sz="1600" kern="1200" baseline="0" dirty="0" smtClean="0">
              <a:latin typeface="Times New Roman" pitchFamily="18" charset="0"/>
            </a:rPr>
            <a:t>35,0 </a:t>
          </a:r>
          <a:r>
            <a:rPr lang="ru-RU" sz="1600" kern="1200" baseline="0" dirty="0" smtClean="0">
              <a:latin typeface="Times New Roman" pitchFamily="18" charset="0"/>
            </a:rPr>
            <a:t>тыс.рублей</a:t>
          </a:r>
          <a:endParaRPr lang="ru-RU" sz="1600" kern="1200" baseline="0" dirty="0">
            <a:latin typeface="Times New Roman" pitchFamily="18" charset="0"/>
          </a:endParaRPr>
        </a:p>
      </dsp:txBody>
      <dsp:txXfrm>
        <a:off x="563360" y="127719"/>
        <a:ext cx="6382879" cy="897667"/>
      </dsp:txXfrm>
    </dsp:sp>
    <dsp:sp modelId="{77B6DA4C-5676-4F96-B09A-E361C8E02E72}">
      <dsp:nvSpPr>
        <dsp:cNvPr id="0" name=""/>
        <dsp:cNvSpPr/>
      </dsp:nvSpPr>
      <dsp:spPr>
        <a:xfrm>
          <a:off x="0" y="2135008"/>
          <a:ext cx="8229599" cy="34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829D3-858F-4840-82A4-FB5292A0E330}">
      <dsp:nvSpPr>
        <dsp:cNvPr id="0" name=""/>
        <dsp:cNvSpPr/>
      </dsp:nvSpPr>
      <dsp:spPr>
        <a:xfrm>
          <a:off x="514798" y="1226179"/>
          <a:ext cx="6480003" cy="1249754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Times New Roman" pitchFamily="18" charset="0"/>
            </a:rPr>
            <a:t>Оплата лимитов потребления электроэнергии за уличное освещение и обслуживание  уличного освещения на сумму </a:t>
          </a:r>
          <a:r>
            <a:rPr lang="ru-RU" sz="1600" kern="1200" baseline="0" dirty="0" smtClean="0">
              <a:latin typeface="Times New Roman" pitchFamily="18" charset="0"/>
            </a:rPr>
            <a:t>519,6  </a:t>
          </a:r>
          <a:r>
            <a:rPr lang="ru-RU" sz="1600" kern="1200" baseline="0" dirty="0" smtClean="0">
              <a:latin typeface="Times New Roman" pitchFamily="18" charset="0"/>
            </a:rPr>
            <a:t>тыс.рублей</a:t>
          </a:r>
          <a:endParaRPr lang="ru-RU" sz="1600" kern="1200" baseline="0" dirty="0">
            <a:latin typeface="Times New Roman" pitchFamily="18" charset="0"/>
          </a:endParaRPr>
        </a:p>
      </dsp:txBody>
      <dsp:txXfrm>
        <a:off x="575806" y="1287187"/>
        <a:ext cx="6357987" cy="1127738"/>
      </dsp:txXfrm>
    </dsp:sp>
    <dsp:sp modelId="{B906F12B-FA39-4556-A7D3-0BF50A24D26C}">
      <dsp:nvSpPr>
        <dsp:cNvPr id="0" name=""/>
        <dsp:cNvSpPr/>
      </dsp:nvSpPr>
      <dsp:spPr>
        <a:xfrm>
          <a:off x="0" y="3262775"/>
          <a:ext cx="8229599" cy="34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01991-403B-48B0-B76A-0A3C4913017F}">
      <dsp:nvSpPr>
        <dsp:cNvPr id="0" name=""/>
        <dsp:cNvSpPr/>
      </dsp:nvSpPr>
      <dsp:spPr>
        <a:xfrm>
          <a:off x="514798" y="2606968"/>
          <a:ext cx="6480003" cy="995287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Оплата электроэнергии по исполнительному листу  и  расходы по оплате госпошлины, пени в сумме  594,6 тыс. рублей</a:t>
          </a:r>
          <a:endParaRPr lang="ru-RU" sz="16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563384" y="2655554"/>
        <a:ext cx="6382831" cy="898115"/>
      </dsp:txXfrm>
    </dsp:sp>
    <dsp:sp modelId="{CA293A5F-9FE5-456E-B14C-450D967631E3}">
      <dsp:nvSpPr>
        <dsp:cNvPr id="0" name=""/>
        <dsp:cNvSpPr/>
      </dsp:nvSpPr>
      <dsp:spPr>
        <a:xfrm>
          <a:off x="0" y="4192775"/>
          <a:ext cx="8229599" cy="33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9F5DC-DA73-4FA6-B4CA-8B90B83C5432}">
      <dsp:nvSpPr>
        <dsp:cNvPr id="0" name=""/>
        <dsp:cNvSpPr/>
      </dsp:nvSpPr>
      <dsp:spPr>
        <a:xfrm>
          <a:off x="514798" y="3734735"/>
          <a:ext cx="6480003" cy="79751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работ по благоустройству поселения на сумму 465,0 тыс. рублей.</a:t>
          </a:r>
          <a:endParaRPr lang="ru-RU" sz="1600" kern="1200" baseline="0" dirty="0">
            <a:latin typeface="Times New Roman" pitchFamily="18" charset="0"/>
          </a:endParaRPr>
        </a:p>
      </dsp:txBody>
      <dsp:txXfrm>
        <a:off x="553730" y="3773667"/>
        <a:ext cx="6402139" cy="719655"/>
      </dsp:txXfrm>
    </dsp:sp>
    <dsp:sp modelId="{DC11C554-D0E2-422C-95F6-1DDF4CDB143B}">
      <dsp:nvSpPr>
        <dsp:cNvPr id="0" name=""/>
        <dsp:cNvSpPr/>
      </dsp:nvSpPr>
      <dsp:spPr>
        <a:xfrm>
          <a:off x="0" y="5207483"/>
          <a:ext cx="8229599" cy="316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4BF34-E415-41B0-93EB-617ADAB19735}">
      <dsp:nvSpPr>
        <dsp:cNvPr id="0" name=""/>
        <dsp:cNvSpPr/>
      </dsp:nvSpPr>
      <dsp:spPr>
        <a:xfrm>
          <a:off x="514399" y="4642629"/>
          <a:ext cx="6480003" cy="898786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бензокосилки, коммунального отвала и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детского игрового оборудования</a:t>
          </a:r>
          <a:r>
            <a:rPr lang="ru-RU" sz="1600" kern="1200" baseline="0" dirty="0" smtClean="0">
              <a:latin typeface="Times New Roman" pitchFamily="18" charset="0"/>
              <a:cs typeface="Times New Roman" panose="02020603050405020304" pitchFamily="18" charset="0"/>
            </a:rPr>
            <a:t> на сумму 178,5 тыс. рублей</a:t>
          </a:r>
          <a:endParaRPr lang="ru-RU" sz="1600" kern="1200" baseline="0" dirty="0">
            <a:latin typeface="Times New Roman" pitchFamily="18" charset="0"/>
            <a:cs typeface="Times New Roman" panose="02020603050405020304" pitchFamily="18" charset="0"/>
          </a:endParaRPr>
        </a:p>
      </dsp:txBody>
      <dsp:txXfrm>
        <a:off x="558274" y="4686504"/>
        <a:ext cx="6392253" cy="8110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F87AC-7CFB-43C4-9F46-E72BEAA3D07D}">
      <dsp:nvSpPr>
        <dsp:cNvPr id="0" name=""/>
        <dsp:cNvSpPr/>
      </dsp:nvSpPr>
      <dsp:spPr>
        <a:xfrm>
          <a:off x="0" y="885467"/>
          <a:ext cx="82295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6DE73-F91E-4A63-93E0-061817363D2D}">
      <dsp:nvSpPr>
        <dsp:cNvPr id="0" name=""/>
        <dsp:cNvSpPr/>
      </dsp:nvSpPr>
      <dsp:spPr>
        <a:xfrm>
          <a:off x="411480" y="106324"/>
          <a:ext cx="6486340" cy="1044823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Times New Roman" pitchFamily="18" charset="0"/>
            </a:rPr>
            <a:t>Содержание  дома культуры и библиотеки  на сумму 2132,3 тыс. рублей</a:t>
          </a:r>
          <a:endParaRPr lang="ru-RU" sz="1600" kern="1200" baseline="0" dirty="0">
            <a:latin typeface="Times New Roman" pitchFamily="18" charset="0"/>
          </a:endParaRPr>
        </a:p>
      </dsp:txBody>
      <dsp:txXfrm>
        <a:off x="462484" y="157328"/>
        <a:ext cx="6384332" cy="942815"/>
      </dsp:txXfrm>
    </dsp:sp>
    <dsp:sp modelId="{1C1C7F44-0C7C-493A-B221-65A3BF1F924C}">
      <dsp:nvSpPr>
        <dsp:cNvPr id="0" name=""/>
        <dsp:cNvSpPr/>
      </dsp:nvSpPr>
      <dsp:spPr>
        <a:xfrm>
          <a:off x="0" y="2216028"/>
          <a:ext cx="82295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C7518-45B8-4B88-B26E-69164719C073}">
      <dsp:nvSpPr>
        <dsp:cNvPr id="0" name=""/>
        <dsp:cNvSpPr/>
      </dsp:nvSpPr>
      <dsp:spPr>
        <a:xfrm>
          <a:off x="411480" y="1436267"/>
          <a:ext cx="6480003" cy="1045440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Доплата к пенсии муниципальным служащим  в сумме 157,4 тыс. рублей</a:t>
          </a:r>
          <a:endParaRPr lang="ru-RU" sz="1600" kern="1200" baseline="0" dirty="0">
            <a:latin typeface="Times New Roman" pitchFamily="18" charset="0"/>
            <a:cs typeface="Times New Roman" panose="02020603050405020304" pitchFamily="18" charset="0"/>
          </a:endParaRPr>
        </a:p>
      </dsp:txBody>
      <dsp:txXfrm>
        <a:off x="462514" y="1487301"/>
        <a:ext cx="6377935" cy="943372"/>
      </dsp:txXfrm>
    </dsp:sp>
    <dsp:sp modelId="{28A2D2BE-8B35-4C28-9CC6-43C699E4B98F}">
      <dsp:nvSpPr>
        <dsp:cNvPr id="0" name=""/>
        <dsp:cNvSpPr/>
      </dsp:nvSpPr>
      <dsp:spPr>
        <a:xfrm>
          <a:off x="0" y="3481246"/>
          <a:ext cx="82295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2E457-8B73-4E0D-A05E-CE829BA0F3B1}">
      <dsp:nvSpPr>
        <dsp:cNvPr id="0" name=""/>
        <dsp:cNvSpPr/>
      </dsp:nvSpPr>
      <dsp:spPr>
        <a:xfrm>
          <a:off x="411480" y="2766828"/>
          <a:ext cx="6486340" cy="980098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Times New Roman" pitchFamily="18" charset="0"/>
            </a:rPr>
            <a:t>Оказание  адресной социальной помощи населению на сумму 45,7 тыс. рублей</a:t>
          </a:r>
          <a:endParaRPr lang="ru-RU" sz="1600" kern="1200" baseline="0" dirty="0">
            <a:latin typeface="Times New Roman" pitchFamily="18" charset="0"/>
          </a:endParaRPr>
        </a:p>
      </dsp:txBody>
      <dsp:txXfrm>
        <a:off x="459324" y="2814672"/>
        <a:ext cx="6390652" cy="884410"/>
      </dsp:txXfrm>
    </dsp:sp>
    <dsp:sp modelId="{948C037C-9547-4CBC-AD69-6218F403A3BA}">
      <dsp:nvSpPr>
        <dsp:cNvPr id="0" name=""/>
        <dsp:cNvSpPr/>
      </dsp:nvSpPr>
      <dsp:spPr>
        <a:xfrm>
          <a:off x="0" y="4637568"/>
          <a:ext cx="82295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E898C-6A79-4BE5-83D6-C8C03484C360}">
      <dsp:nvSpPr>
        <dsp:cNvPr id="0" name=""/>
        <dsp:cNvSpPr/>
      </dsp:nvSpPr>
      <dsp:spPr>
        <a:xfrm>
          <a:off x="411480" y="4032046"/>
          <a:ext cx="6486340" cy="871201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Times New Roman" pitchFamily="18" charset="0"/>
            </a:rPr>
            <a:t>Приобретение </a:t>
          </a:r>
          <a:r>
            <a:rPr lang="ru-RU" sz="1600" kern="1200" baseline="0" dirty="0" smtClean="0">
              <a:latin typeface="Times New Roman" pitchFamily="18" charset="0"/>
            </a:rPr>
            <a:t>материальных запасов для развития физкультуры и спорта на </a:t>
          </a:r>
          <a:r>
            <a:rPr lang="ru-RU" sz="1600" kern="1200" baseline="0" dirty="0" smtClean="0">
              <a:latin typeface="Times New Roman" pitchFamily="18" charset="0"/>
            </a:rPr>
            <a:t>сумму </a:t>
          </a:r>
          <a:r>
            <a:rPr lang="ru-RU" sz="1600" kern="1200" baseline="0" dirty="0" smtClean="0">
              <a:latin typeface="Times New Roman" pitchFamily="18" charset="0"/>
            </a:rPr>
            <a:t>2,0 </a:t>
          </a:r>
          <a:r>
            <a:rPr lang="ru-RU" sz="1600" kern="1200" baseline="0" dirty="0" smtClean="0">
              <a:latin typeface="Times New Roman" pitchFamily="18" charset="0"/>
            </a:rPr>
            <a:t>тыс.рублей</a:t>
          </a:r>
          <a:endParaRPr lang="ru-RU" sz="1600" kern="1200" baseline="0" dirty="0">
            <a:latin typeface="Times New Roman" pitchFamily="18" charset="0"/>
          </a:endParaRPr>
        </a:p>
      </dsp:txBody>
      <dsp:txXfrm>
        <a:off x="454009" y="4074575"/>
        <a:ext cx="6401282" cy="786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714D-B741-463F-AA27-2A0C488FDF12}" type="datetimeFigureOut">
              <a:rPr lang="ru-RU" smtClean="0"/>
              <a:pPr/>
              <a:t>25.04.2017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Кручено-Балковского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89040"/>
            <a:ext cx="8219256" cy="23371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Кручено-Балковского  сельского поселения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Сальского района за 2016 год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70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068367"/>
              </p:ext>
            </p:extLst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749284"/>
              </p:ext>
            </p:extLst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69979"/>
              </p:ext>
            </p:extLst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554007"/>
              </p:ext>
            </p:extLst>
          </p:nvPr>
        </p:nvGraphicFramePr>
        <p:xfrm>
          <a:off x="457200" y="785794"/>
          <a:ext cx="8229600" cy="534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Динамика поступления </a:t>
            </a:r>
            <a:r>
              <a:rPr lang="ru-RU" sz="2700" dirty="0" smtClean="0">
                <a:latin typeface="Times New Roman" pitchFamily="18" charset="0"/>
              </a:rPr>
              <a:t>налоговых</a:t>
            </a:r>
            <a:r>
              <a:rPr lang="ru-RU" sz="2400" dirty="0" smtClean="0">
                <a:latin typeface="Times New Roman" pitchFamily="18" charset="0"/>
              </a:rPr>
              <a:t> и неналоговых доходов бюджета </a:t>
            </a:r>
            <a:r>
              <a:rPr lang="ru-RU" sz="2400" dirty="0" smtClean="0">
                <a:latin typeface="Times New Roman" pitchFamily="18" charset="0"/>
              </a:rPr>
              <a:t>Кручено-Балковского </a:t>
            </a:r>
            <a:r>
              <a:rPr lang="ru-RU" sz="2400" dirty="0" smtClean="0">
                <a:latin typeface="Times New Roman" pitchFamily="18" charset="0"/>
              </a:rPr>
              <a:t>сельского поселения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689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dirty="0" smtClean="0">
                <a:latin typeface="Times New Roman" pitchFamily="18" charset="0"/>
              </a:rPr>
              <a:t>Динамика расходов бюджета </a:t>
            </a:r>
            <a:r>
              <a:rPr lang="ru-RU" sz="3000" dirty="0">
                <a:latin typeface="Times New Roman" pitchFamily="18" charset="0"/>
              </a:rPr>
              <a:t>Кручено-Балковского </a:t>
            </a:r>
            <a:r>
              <a:rPr lang="ru-RU" sz="3000" dirty="0" smtClean="0">
                <a:latin typeface="Times New Roman" pitchFamily="18" charset="0"/>
              </a:rPr>
              <a:t>сельского поселения в 2014-2016 годах</a:t>
            </a:r>
            <a:endParaRPr lang="ru-RU" sz="3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8476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7143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Структура расходов бюджета </a:t>
            </a:r>
            <a:r>
              <a:rPr lang="ru-RU" sz="2000" dirty="0" smtClean="0">
                <a:latin typeface="Times New Roman" pitchFamily="18" charset="0"/>
              </a:rPr>
              <a:t>Кручено-Балковского </a:t>
            </a:r>
            <a:r>
              <a:rPr lang="ru-RU" sz="2000" dirty="0" smtClean="0">
                <a:latin typeface="Times New Roman" pitchFamily="18" charset="0"/>
              </a:rPr>
              <a:t>сельского поселения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 в 2016 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037823"/>
              </p:ext>
            </p:extLst>
          </p:nvPr>
        </p:nvGraphicFramePr>
        <p:xfrm>
          <a:off x="395536" y="1114495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latin typeface="Times New Roman" pitchFamily="18" charset="0"/>
              </a:rPr>
              <a:t>Основные направления расходов бюджета </a:t>
            </a:r>
            <a:r>
              <a:rPr lang="ru-RU" sz="2500" dirty="0" smtClean="0">
                <a:latin typeface="Times New Roman" pitchFamily="18" charset="0"/>
              </a:rPr>
              <a:t/>
            </a:r>
            <a:br>
              <a:rPr lang="ru-RU" sz="2500" dirty="0" smtClean="0">
                <a:latin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</a:rPr>
              <a:t>Кручено-Балковского </a:t>
            </a:r>
            <a:r>
              <a:rPr lang="ru-RU" sz="2500" dirty="0" smtClean="0">
                <a:latin typeface="Times New Roman" pitchFamily="18" charset="0"/>
              </a:rPr>
              <a:t>сельского поселения в 2016 году</a:t>
            </a:r>
            <a:endParaRPr lang="ru-RU" sz="25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5744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841325"/>
              </p:ext>
            </p:extLst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458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Администрация Кручено-Балковского сельского поселения</vt:lpstr>
      <vt:lpstr>Презентация PowerPoint</vt:lpstr>
      <vt:lpstr>Презентация PowerPoint</vt:lpstr>
      <vt:lpstr>Презентация PowerPoint</vt:lpstr>
      <vt:lpstr>Динамика поступления налоговых и неналоговых доходов бюджета Кручено-Балковского сельского поселения</vt:lpstr>
      <vt:lpstr>Динамика расходов бюджета Кручено-Балковского сельского поселения в 2014-2016 годах</vt:lpstr>
      <vt:lpstr>Структура расходов бюджета Кручено-Балковского сельского поселения  в 2016 году</vt:lpstr>
      <vt:lpstr>Основные направления расходов бюджета  Кручено-Балковского сельского поселения в 2016 году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Сандатовского сельского поселения</dc:title>
  <dc:creator>ФУ</dc:creator>
  <cp:lastModifiedBy>home</cp:lastModifiedBy>
  <cp:revision>28</cp:revision>
  <dcterms:created xsi:type="dcterms:W3CDTF">2015-06-16T10:42:43Z</dcterms:created>
  <dcterms:modified xsi:type="dcterms:W3CDTF">2017-04-25T20:07:07Z</dcterms:modified>
</cp:coreProperties>
</file>