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70" r:id="rId3"/>
    <p:sldId id="257" r:id="rId4"/>
    <p:sldId id="259" r:id="rId5"/>
    <p:sldId id="260" r:id="rId6"/>
    <p:sldId id="273" r:id="rId7"/>
    <p:sldId id="272" r:id="rId8"/>
    <p:sldId id="261" r:id="rId9"/>
    <p:sldId id="264" r:id="rId10"/>
    <p:sldId id="262" r:id="rId11"/>
    <p:sldId id="265" r:id="rId12"/>
    <p:sldId id="266" r:id="rId13"/>
    <p:sldId id="267" r:id="rId14"/>
    <p:sldId id="274" r:id="rId15"/>
    <p:sldId id="268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3" autoAdjust="0"/>
    <p:restoredTop sz="94676" autoAdjust="0"/>
  </p:normalViewPr>
  <p:slideViewPr>
    <p:cSldViewPr>
      <p:cViewPr varScale="1">
        <p:scale>
          <a:sx n="84" d="100"/>
          <a:sy n="84" d="100"/>
        </p:scale>
        <p:origin x="-138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 w="63500" cap="flat" cmpd="thickThin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 план</c:v>
                </c:pt>
                <c:pt idx="1">
                  <c:v>2017 год 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5178.5</c:v>
                </c:pt>
                <c:pt idx="1">
                  <c:v>6093.1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 план</c:v>
                </c:pt>
                <c:pt idx="1">
                  <c:v>2017 год факт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2738.1</c:v>
                </c:pt>
                <c:pt idx="1">
                  <c:v>2714.8</c:v>
                </c:pt>
              </c:numCache>
            </c:numRef>
          </c:val>
        </c:ser>
        <c:shape val="box"/>
        <c:axId val="142743808"/>
        <c:axId val="142757888"/>
        <c:axId val="0"/>
      </c:bar3DChart>
      <c:catAx>
        <c:axId val="142743808"/>
        <c:scaling>
          <c:orientation val="minMax"/>
        </c:scaling>
        <c:axPos val="b"/>
        <c:tickLblPos val="nextTo"/>
        <c:crossAx val="142757888"/>
        <c:crosses val="autoZero"/>
        <c:auto val="1"/>
        <c:lblAlgn val="ctr"/>
        <c:lblOffset val="100"/>
      </c:catAx>
      <c:valAx>
        <c:axId val="142757888"/>
        <c:scaling>
          <c:orientation val="minMax"/>
        </c:scaling>
        <c:axPos val="l"/>
        <c:majorGridlines/>
        <c:numFmt formatCode="General" sourceLinked="1"/>
        <c:tickLblPos val="nextTo"/>
        <c:crossAx val="1427438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3460678526295336E-2"/>
          <c:y val="0.1016332544210956"/>
          <c:w val="0.55375838436862068"/>
          <c:h val="0.813504909491566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0.13044263182944646</c:v>
                </c:pt>
                <c:pt idx="1">
                  <c:v>3.1691585563998634E-2</c:v>
                </c:pt>
                <c:pt idx="2">
                  <c:v>0.13477540168387192</c:v>
                </c:pt>
                <c:pt idx="3">
                  <c:v>0.6731548801102889</c:v>
                </c:pt>
                <c:pt idx="4">
                  <c:v>4.2014737982307895E-3</c:v>
                </c:pt>
                <c:pt idx="5">
                  <c:v>1.6412007024339012E-3</c:v>
                </c:pt>
                <c:pt idx="6">
                  <c:v>2.3518406065877791E-2</c:v>
                </c:pt>
                <c:pt idx="7">
                  <c:v>5.9083225287620469E-4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0111913094197"/>
          <c:y val="2.4487827231464344E-2"/>
          <c:w val="0.37062882764654437"/>
          <c:h val="0.9755121727685355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1832822980460775"/>
                  <c:y val="-4.131408056141866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 Дотации бюджетам сельских поселений на выравнивание бюджетной обеспеченности</c:v>
                </c:pt>
                <c:pt idx="1">
                  <c:v> Субвенции бюджетам сельских поселений на осуществление первичного воинского учета на территориях, где отсутствуют военные комиссариаты </c:v>
                </c:pt>
                <c:pt idx="2">
                  <c:v> Субвенции бюджетам сельских поселений на выполнение передаваемых полномочий субъектов Российской Федерации </c:v>
                </c:pt>
                <c:pt idx="3">
                  <c:v> Прочие межбюджетные трансферты, передаваемые бюджетам сельских поселений</c:v>
                </c:pt>
                <c:pt idx="4">
                  <c:v>Доходы бюджетов сельских поселений от возврата остатков субсидий, субвенций и иных межбюджетных трансфертов, имеющих целевое назначение, прошлых лет из бюджетов муниципальных районов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0.49362752320612935</c:v>
                </c:pt>
                <c:pt idx="1">
                  <c:v>5.5252688964196287E-2</c:v>
                </c:pt>
                <c:pt idx="2">
                  <c:v>7.3670251952261725E-5</c:v>
                </c:pt>
                <c:pt idx="3">
                  <c:v>0.45034625018417557</c:v>
                </c:pt>
                <c:pt idx="4">
                  <c:v>6.9986739354648659E-4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77777777777801"/>
          <c:y val="2.6259825809446535E-2"/>
          <c:w val="0.33796296296296313"/>
          <c:h val="0.745445775849250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 план</c:v>
                </c:pt>
                <c:pt idx="1">
                  <c:v>2017 год 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8237.2999999999956</c:v>
                </c:pt>
                <c:pt idx="1">
                  <c:v>7609.5</c:v>
                </c:pt>
              </c:numCache>
            </c:numRef>
          </c:val>
        </c:ser>
        <c:shape val="box"/>
        <c:axId val="144613376"/>
        <c:axId val="144614912"/>
        <c:axId val="0"/>
      </c:bar3DChart>
      <c:catAx>
        <c:axId val="144613376"/>
        <c:scaling>
          <c:orientation val="minMax"/>
        </c:scaling>
        <c:axPos val="b"/>
        <c:tickLblPos val="nextTo"/>
        <c:crossAx val="144614912"/>
        <c:crosses val="autoZero"/>
        <c:auto val="1"/>
        <c:lblAlgn val="ctr"/>
        <c:lblOffset val="100"/>
      </c:catAx>
      <c:valAx>
        <c:axId val="144614912"/>
        <c:scaling>
          <c:orientation val="minMax"/>
        </c:scaling>
        <c:axPos val="l"/>
        <c:majorGridlines/>
        <c:numFmt formatCode="General" sourceLinked="1"/>
        <c:tickLblPos val="nextTo"/>
        <c:crossAx val="144613376"/>
        <c:crosses val="autoZero"/>
        <c:crossBetween val="between"/>
        <c:majorUnit val="5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938058957908041E-2"/>
                  <c:y val="-0.17957504292456655"/>
                </c:manualLayout>
              </c:layout>
              <c:showVal val="1"/>
            </c:dLbl>
            <c:dLbl>
              <c:idx val="1"/>
              <c:layout>
                <c:manualLayout>
                  <c:x val="5.9597914843977876E-2"/>
                  <c:y val="6.0738454998416952E-4"/>
                </c:manualLayout>
              </c:layout>
              <c:showVal val="1"/>
            </c:dLbl>
            <c:dLbl>
              <c:idx val="2"/>
              <c:layout>
                <c:manualLayout>
                  <c:x val="-1.1943836881500925E-2"/>
                  <c:y val="9.6012495020396771E-2"/>
                </c:manualLayout>
              </c:layout>
              <c:showVal val="1"/>
            </c:dLbl>
            <c:dLbl>
              <c:idx val="3"/>
              <c:layout>
                <c:manualLayout>
                  <c:x val="-8.5369519782249478E-2"/>
                  <c:y val="2.0104008804314147E-3"/>
                </c:manualLayout>
              </c:layout>
              <c:showVal val="1"/>
            </c:dLbl>
            <c:dLbl>
              <c:idx val="4"/>
              <c:layout>
                <c:manualLayout>
                  <c:x val="5.5447470107903199E-2"/>
                  <c:y val="7.5441624246596825E-2"/>
                </c:manualLayout>
              </c:layout>
              <c:showVal val="1"/>
            </c:dLbl>
            <c:dLbl>
              <c:idx val="5"/>
              <c:layout>
                <c:manualLayout>
                  <c:x val="-1.6860722270827268E-2"/>
                  <c:y val="-6.0697800666951976E-2"/>
                </c:manualLayout>
              </c:layout>
              <c:showVal val="1"/>
            </c:dLbl>
            <c:dLbl>
              <c:idx val="6"/>
              <c:layout>
                <c:manualLayout>
                  <c:x val="-5.4126324487216895E-2"/>
                  <c:y val="-5.817192937723971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 ОБЩЕГОСУДАРСТВЕННЫЕ ВОПРОСЫ</c:v>
                </c:pt>
                <c:pt idx="1">
                  <c:v> НАЦИОНАЛЬНАЯ ОБОРОНА</c:v>
                </c:pt>
                <c:pt idx="2">
                  <c:v> НАЦИОНАЛЬНАЯ БЕЗОПАСНОСТЬ И ПРАВООХРАНИТЕЛЬНАЯ ДЕЯТЕЛЬНОСТЬ</c:v>
                </c:pt>
                <c:pt idx="3">
                  <c:v> НАЦИОНАЛЬНАЯ ЭКОНОМИКА</c:v>
                </c:pt>
                <c:pt idx="4">
                  <c:v> ЖИЛИЩНО-КОММУНАЛЬНОЕ ХОЗЯЙСТВО</c:v>
                </c:pt>
                <c:pt idx="5">
                  <c:v> КУЛЬТУРА, КИНЕМАТОГРАФИЯ</c:v>
                </c:pt>
                <c:pt idx="6">
                  <c:v>СОЦИАЛЬНАЯ ПОЛИТИКА</c:v>
                </c:pt>
                <c:pt idx="7">
                  <c:v> 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0.46800709639266713</c:v>
                </c:pt>
                <c:pt idx="1">
                  <c:v>1.9712201852946972E-2</c:v>
                </c:pt>
                <c:pt idx="2">
                  <c:v>8.016295420198436E-4</c:v>
                </c:pt>
                <c:pt idx="3">
                  <c:v>1.6781654510808864E-2</c:v>
                </c:pt>
                <c:pt idx="4">
                  <c:v>0.28135882778106336</c:v>
                </c:pt>
                <c:pt idx="5">
                  <c:v>0.18429594585715234</c:v>
                </c:pt>
                <c:pt idx="6">
                  <c:v>2.8753531769498641E-2</c:v>
                </c:pt>
                <c:pt idx="7">
                  <c:v>2.7597082594125783E-4</c:v>
                </c:pt>
                <c:pt idx="8">
                  <c:v>1.3141467901964653E-5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3"/>
            <a:ext cx="741521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Администрация Кручено-Балковского сельского поселения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944816" cy="428150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БЮДЖЕТ</a:t>
            </a: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b="1" dirty="0" smtClean="0">
                <a:solidFill>
                  <a:srgbClr val="7030A0"/>
                </a:solidFill>
              </a:rPr>
              <a:t>ДЛЯ</a:t>
            </a: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b="1" dirty="0" smtClean="0">
                <a:solidFill>
                  <a:srgbClr val="7030A0"/>
                </a:solidFill>
              </a:rPr>
              <a:t>ГРАЖДАН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sz="4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4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об исполнении бюджета Кручено-Балковского сельского поселения </a:t>
            </a:r>
            <a:endParaRPr lang="ru-RU" sz="4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2017 год»</a:t>
            </a:r>
            <a:endParaRPr lang="ru-RU" sz="4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5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600200"/>
          <a:ext cx="7758138" cy="454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налоговых и неналоговых поступлений за 2017 год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8" cy="464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2"/>
                <a:gridCol w="2057402"/>
                <a:gridCol w="2057402"/>
                <a:gridCol w="2057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 план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 факт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72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2738,1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2714,8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1340,1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1340,1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173,3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150,0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1222,6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1222,6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бюджетов сельских поселений от возврата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7620" marR="7620" marT="762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Безвозмездные поступления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Структура безвозмездных поступлений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1742462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Исполнение расходной части бюджета Кручено-Балковского сельского поселения за 2017 год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</a:t>
            </a:r>
            <a:r>
              <a:rPr lang="ru-RU" sz="1800" dirty="0" smtClean="0"/>
              <a:t>            </a:t>
            </a:r>
            <a:r>
              <a:rPr lang="ru-RU" sz="1800" dirty="0" smtClean="0"/>
              <a:t>(тыс. рублей)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20214961"/>
              </p:ext>
            </p:extLst>
          </p:nvPr>
        </p:nvGraphicFramePr>
        <p:xfrm>
          <a:off x="457200" y="1481138"/>
          <a:ext cx="8229601" cy="55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1512169"/>
                <a:gridCol w="1440160"/>
                <a:gridCol w="1378496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</a:p>
                  </a:txBody>
                  <a:tcPr marL="9524" marR="9524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 план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 исполнение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8237,3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7609,5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92,4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ОБЩЕГОСУДАРСТВЕННЫЕ ВОПРОСЫ</a:t>
                      </a: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4111,7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3561,3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173,3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НАЦИОНАЛЬНАЯ ЭКОНОМИКА</a:t>
                      </a: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ЖИЛИЩНО-КОММУНАЛЬНОЕ ХОЗЯЙСТВО</a:t>
                      </a: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2153,8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2141,1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99,4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КУЛЬТУРА, КИНЕМАТОГРАФИЯ</a:t>
                      </a: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1443,6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1402,4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218,9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218,8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ФИЗИЧЕСКАЯ КУЛЬТУРА И СПОРТ</a:t>
                      </a: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4" marR="9524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554168" cy="937228"/>
          </a:xfrm>
        </p:spPr>
        <p:txBody>
          <a:bodyPr>
            <a:noAutofit/>
          </a:bodyPr>
          <a:lstStyle/>
          <a:p>
            <a:pPr algn="ctr"/>
            <a:r>
              <a:rPr lang="ru-RU" alt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Расходы</a:t>
            </a:r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бюджета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Кручено-Балковского сельского поселения за 2017 год </a:t>
            </a:r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разделам бюджетной классификации расходов бюджетов </a:t>
            </a:r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</a:t>
            </a:r>
            <a:b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тыс</a:t>
            </a: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рублей</a:t>
            </a: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7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Структура расходов бюджета Кручено-Балковского сельского поселения в 2017 году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1340768"/>
            <a:ext cx="7643866" cy="47853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программа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– документ стратегического планирования, содержащий комплекс планируемых мероприятий, взаимоувязанных по задачам, срокам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осуществления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исполнителям и ресурсам и обеспечивающих наиболее эффективное достижение целей и решение задач социально – экономического развития муниципального образования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Кручено-Балковском сельском поселении реализуется 7 муниципальных программ  на общую сумму 2037,0 тыс. рублей. 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политика» - 27,5 тыс. рублей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«Доступная среда» -5,0 тыс. рублей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«Защита населения и территории от чрезвычайных ситуаций, обеспечение пожарной безопасности и безопасности людей на водных объектах  -6,1 тыс. рублей»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«Обеспечение качественными жилищно-коммунальными услугами населения» -593,9 тыс.рублей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«Развитие культуры» 1402,4 тыс. рублей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«Управление финансами и создание условий для эффективного управления муниципальными финансами» -без финансирования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«Обеспечение общественного порядка и противодействие преступности» -без финансирования 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88640"/>
            <a:ext cx="7626176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Распределение расходов бюджета </a:t>
            </a:r>
            <a:r>
              <a:rPr lang="ru-RU" alt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поселения 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 муниципальным программам в </a:t>
            </a:r>
            <a:r>
              <a:rPr lang="ru-RU" alt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30459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18b8088ba1a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857760"/>
            <a:ext cx="2065412" cy="1549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«Бюджет для граждан?»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1285861"/>
            <a:ext cx="581497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400" i="1" dirty="0">
                <a:solidFill>
                  <a:schemeClr val="bg2">
                    <a:lumMod val="25000"/>
                  </a:schemeClr>
                </a:solidFill>
              </a:rPr>
              <a:t>Бюджет для граждан – это документ (брошюра), (информационный ресурс), содержащий основные положения проекта бюджета (решения) о бюджете, решения об исполнении бюджета за отчетный финансовый год муниципального образования в доступной для широкого круга заинтересованных пользователей форме, разрабатываемый в целях ознакомления граждан с основными целями,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1400" i="1" dirty="0" smtClean="0">
                <a:solidFill>
                  <a:schemeClr val="bg2">
                    <a:lumMod val="25000"/>
                  </a:schemeClr>
                </a:solidFill>
              </a:rPr>
              <a:t>Представленная </a:t>
            </a:r>
            <a:r>
              <a:rPr lang="ru-RU" altLang="ru-RU" sz="1400" i="1" dirty="0">
                <a:solidFill>
                  <a:schemeClr val="bg2">
                    <a:lumMod val="25000"/>
                  </a:schemeClr>
                </a:solidFill>
              </a:rPr>
              <a:t>информация предназначена для широкого 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</a:t>
            </a:r>
            <a:r>
              <a:rPr lang="ru-RU" altLang="ru-RU" sz="1400" i="1" dirty="0" smtClean="0">
                <a:solidFill>
                  <a:schemeClr val="bg2">
                    <a:lumMod val="25000"/>
                  </a:schemeClr>
                </a:solidFill>
              </a:rPr>
              <a:t>поселения </a:t>
            </a:r>
            <a:r>
              <a:rPr lang="ru-RU" altLang="ru-RU" sz="1400" i="1" dirty="0">
                <a:solidFill>
                  <a:schemeClr val="bg2">
                    <a:lumMod val="25000"/>
                  </a:schemeClr>
                </a:solidFill>
              </a:rPr>
              <a:t>затрагивает интересы каждого жителя Кручено-Балковского сельского поселения</a:t>
            </a:r>
            <a:r>
              <a:rPr lang="ru-RU" altLang="ru-RU" sz="14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/>
            <a:r>
              <a:rPr lang="ru-RU" altLang="ru-RU" sz="1400" i="1" dirty="0" smtClean="0">
                <a:solidFill>
                  <a:schemeClr val="bg2">
                    <a:lumMod val="25000"/>
                  </a:schemeClr>
                </a:solidFill>
              </a:rPr>
              <a:t>«Бюджет </a:t>
            </a:r>
            <a:r>
              <a:rPr lang="ru-RU" altLang="ru-RU" sz="1400" i="1" dirty="0">
                <a:solidFill>
                  <a:schemeClr val="bg2">
                    <a:lumMod val="25000"/>
                  </a:schemeClr>
                </a:solidFill>
              </a:rPr>
              <a:t>для граждан» нацелен на получение обратной связи от </a:t>
            </a:r>
            <a:r>
              <a:rPr lang="ru-RU" altLang="ru-RU" sz="1400" i="1" dirty="0" smtClean="0">
                <a:solidFill>
                  <a:schemeClr val="bg2">
                    <a:lumMod val="25000"/>
                  </a:schemeClr>
                </a:solidFill>
              </a:rPr>
              <a:t>граждан, которым </a:t>
            </a:r>
            <a:r>
              <a:rPr lang="ru-RU" altLang="ru-RU" sz="1400" i="1" dirty="0">
                <a:solidFill>
                  <a:schemeClr val="bg2">
                    <a:lumMod val="25000"/>
                  </a:schemeClr>
                </a:solidFill>
              </a:rPr>
              <a:t>интересны современные проблемы муниципальных финансов </a:t>
            </a:r>
            <a:r>
              <a:rPr lang="ru-RU" altLang="ru-RU" sz="1400" i="1" dirty="0" smtClean="0">
                <a:solidFill>
                  <a:schemeClr val="bg2">
                    <a:lumMod val="25000"/>
                  </a:schemeClr>
                </a:solidFill>
              </a:rPr>
              <a:t>в Кручено-Балковском </a:t>
            </a:r>
            <a:r>
              <a:rPr lang="ru-RU" altLang="ru-RU" sz="1400" i="1" dirty="0">
                <a:solidFill>
                  <a:schemeClr val="bg2">
                    <a:lumMod val="25000"/>
                  </a:schemeClr>
                </a:solidFill>
              </a:rPr>
              <a:t>сельском поселении</a:t>
            </a:r>
          </a:p>
          <a:p>
            <a:pPr>
              <a:buFont typeface="Wingdings 2" pitchFamily="18" charset="2"/>
              <a:buNone/>
            </a:pPr>
            <a:endParaRPr lang="ru-RU" altLang="ru-RU" i="1" dirty="0">
              <a:solidFill>
                <a:schemeClr val="folHlink"/>
              </a:solidFill>
            </a:endParaRPr>
          </a:p>
          <a:p>
            <a:pPr algn="r">
              <a:buFont typeface="Wingdings 2" pitchFamily="18" charset="2"/>
              <a:buNone/>
            </a:pPr>
            <a:r>
              <a:rPr lang="ru-RU" alt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35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1142984"/>
            <a:ext cx="7543824" cy="498317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dirty="0">
                <a:solidFill>
                  <a:srgbClr val="7030A0"/>
                </a:solidFill>
              </a:rPr>
              <a:t>БЮДЖЕТ - форма образования и расходования денежных средств для решения задач и функций государства и местного </a:t>
            </a:r>
            <a:r>
              <a:rPr lang="ru-RU" sz="2000" dirty="0" smtClean="0">
                <a:solidFill>
                  <a:srgbClr val="7030A0"/>
                </a:solidFill>
              </a:rPr>
              <a:t>самоуправления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7030A0"/>
                </a:solidFill>
                <a:cs typeface="Times New Roman" pitchFamily="18" charset="0"/>
              </a:rPr>
              <a:t>Доходы </a:t>
            </a:r>
            <a:r>
              <a:rPr lang="ru-RU" sz="2000" dirty="0">
                <a:solidFill>
                  <a:srgbClr val="7030A0"/>
                </a:solidFill>
                <a:cs typeface="Times New Roman" pitchFamily="18" charset="0"/>
              </a:rPr>
              <a:t>бюджета - поступающие в бюджет денежные средства, за исключением средств, являющихся в соответствии с Бюджетным кодексом источниками финансирования дефицита бюджета </a:t>
            </a:r>
            <a:endParaRPr lang="ru-RU" sz="2000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7030A0"/>
                </a:solidFill>
                <a:cs typeface="Times New Roman" pitchFamily="18" charset="0"/>
              </a:rPr>
              <a:t>Расходы </a:t>
            </a:r>
            <a:r>
              <a:rPr lang="ru-RU" sz="2000" dirty="0">
                <a:solidFill>
                  <a:srgbClr val="7030A0"/>
                </a:solidFill>
                <a:cs typeface="Times New Roman" pitchFamily="18" charset="0"/>
              </a:rPr>
              <a:t>бюджета - выплачиваемые из бюджета денежные средства, за исключением средств, являющихся в соответствии с Бюджетным кодеком источниками финансирования дефицита </a:t>
            </a:r>
            <a:r>
              <a:rPr lang="ru-RU" sz="2000" dirty="0" smtClean="0">
                <a:solidFill>
                  <a:srgbClr val="7030A0"/>
                </a:solidFill>
                <a:cs typeface="Times New Roman" pitchFamily="18" charset="0"/>
              </a:rPr>
              <a:t>бюджета                                                              Сбалансированность </a:t>
            </a:r>
            <a:r>
              <a:rPr lang="ru-RU" sz="2000" dirty="0">
                <a:solidFill>
                  <a:srgbClr val="7030A0"/>
                </a:solidFill>
                <a:cs typeface="Times New Roman" pitchFamily="18" charset="0"/>
              </a:rPr>
              <a:t>бюджета по доходам и расходам – основополагающее требование, предъявляемое к органам, составляющим и утверждающим </a:t>
            </a:r>
            <a:r>
              <a:rPr lang="ru-RU" sz="2000" dirty="0" smtClean="0">
                <a:solidFill>
                  <a:srgbClr val="7030A0"/>
                </a:solidFill>
                <a:cs typeface="Times New Roman" pitchFamily="18" charset="0"/>
              </a:rPr>
              <a:t>бюджет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7030A0"/>
                </a:solidFill>
                <a:cs typeface="Times New Roman" pitchFamily="18" charset="0"/>
              </a:rPr>
              <a:t>Дефицит </a:t>
            </a:r>
            <a:r>
              <a:rPr lang="ru-RU" sz="2000" dirty="0">
                <a:solidFill>
                  <a:srgbClr val="7030A0"/>
                </a:solidFill>
                <a:cs typeface="Times New Roman" pitchFamily="18" charset="0"/>
              </a:rPr>
              <a:t>бюджета - превышение расходов бюджета над его доходами </a:t>
            </a:r>
            <a:endParaRPr lang="ru-RU" sz="2000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7030A0"/>
                </a:solidFill>
                <a:cs typeface="Times New Roman" pitchFamily="18" charset="0"/>
              </a:rPr>
              <a:t>Профицит </a:t>
            </a:r>
            <a:r>
              <a:rPr lang="ru-RU" sz="2000" dirty="0">
                <a:solidFill>
                  <a:srgbClr val="7030A0"/>
                </a:solidFill>
                <a:cs typeface="Times New Roman" pitchFamily="18" charset="0"/>
              </a:rPr>
              <a:t>бюджета - превышение </a:t>
            </a:r>
            <a:r>
              <a:rPr lang="ru-RU" sz="2000" dirty="0" smtClean="0">
                <a:solidFill>
                  <a:srgbClr val="7030A0"/>
                </a:solidFill>
                <a:cs typeface="Times New Roman" pitchFamily="18" charset="0"/>
              </a:rPr>
              <a:t>доходов над расходами</a:t>
            </a:r>
            <a:endParaRPr lang="ru-RU" sz="2000" dirty="0">
              <a:solidFill>
                <a:srgbClr val="7030A0"/>
              </a:solidFill>
              <a:cs typeface="Times New Roman" pitchFamily="18" charset="0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ОСНОВНЫЕ ПОНЯТИЯ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2309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2976" y="1600201"/>
            <a:ext cx="3352824" cy="2116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Доходы бюджета - поступающие в бюджет денежные средства, за исключением средств, являющихся в соответствии с Бюджетным кодексом источниками финансирования дефицита </a:t>
            </a:r>
            <a:r>
              <a:rPr lang="ru-RU" sz="1400" dirty="0" smtClean="0"/>
              <a:t>бюджета</a:t>
            </a:r>
          </a:p>
          <a:p>
            <a:endParaRPr lang="ru-RU" sz="1400" dirty="0"/>
          </a:p>
          <a:p>
            <a:pPr marL="0" indent="0">
              <a:buNone/>
            </a:pPr>
            <a:r>
              <a:rPr lang="ru-RU" sz="1400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</a:t>
            </a:r>
            <a:r>
              <a:rPr lang="ru-RU" sz="1400" dirty="0" smtClean="0"/>
              <a:t>бюджет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57818" y="1600201"/>
            <a:ext cx="3328982" cy="2116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Расходы бюджета - выплачиваемые из бюджета денежные средства, за исключением средств, являющихся в соответствии с Бюджетным кодеком источниками финансирования дефицита бюджета</a:t>
            </a:r>
          </a:p>
          <a:p>
            <a:endParaRPr lang="ru-RU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Дефицит </a:t>
            </a:r>
            <a:r>
              <a:rPr lang="ru-RU" sz="1400" dirty="0"/>
              <a:t>бюджета - превышение расходов бюджета над его доходами </a:t>
            </a:r>
            <a:endParaRPr lang="ru-RU" sz="1400" dirty="0" smtClean="0"/>
          </a:p>
          <a:p>
            <a:endParaRPr lang="ru-RU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Профицит </a:t>
            </a:r>
            <a:r>
              <a:rPr lang="ru-RU" sz="1400" dirty="0"/>
              <a:t>бюджета - превышение доходов над расходами</a:t>
            </a:r>
          </a:p>
          <a:p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БЮДЖЕТ - форма образования и расходования денежных средств для решения задач и функций государства и местного самоуправления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4907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00100" y="642918"/>
            <a:ext cx="4071966" cy="171451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Доходы бюджета Кручено-Балковского сельского поселения за 2017 год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142976" y="2428868"/>
            <a:ext cx="7358114" cy="235745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решения Собрания депутатов Кручено-Балковского сельского поселения «Об отчете об исполнении бюджета Кручено-Балковского сельского поселения Сальского района за 2017 год» составлен в соответствии с требованиями Бюджетного кодекса Российской Федерации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72066" y="714356"/>
            <a:ext cx="3857652" cy="16430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Расходы бюджета Кручено-Балковского сельского поселения за 2017 год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14480" y="5143512"/>
            <a:ext cx="621510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Источники финансирования дефицита бюджета Кручено-Балковского сельского поселения за 2017 год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847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2539034"/>
              </p:ext>
            </p:extLst>
          </p:nvPr>
        </p:nvGraphicFramePr>
        <p:xfrm>
          <a:off x="500034" y="1928802"/>
          <a:ext cx="8258212" cy="28398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64553"/>
                <a:gridCol w="2064553"/>
                <a:gridCol w="2064553"/>
                <a:gridCol w="2064553"/>
              </a:tblGrid>
              <a:tr h="14532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Плановое значение ( с учетом внесенных изменений)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</a:t>
                      </a:r>
                      <a:r>
                        <a:rPr lang="ru-RU" baseline="0" dirty="0" smtClean="0"/>
                        <a:t> исполнение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исполнения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35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7916,6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8808,0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111,3</a:t>
                      </a:r>
                      <a:endParaRPr lang="ru-RU" dirty="0"/>
                    </a:p>
                  </a:txBody>
                  <a:tcPr/>
                </a:tc>
              </a:tr>
              <a:tr h="368359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8237,3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7609,5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92,4</a:t>
                      </a:r>
                      <a:endParaRPr lang="ru-RU" dirty="0"/>
                    </a:p>
                  </a:txBody>
                  <a:tcPr/>
                </a:tc>
              </a:tr>
              <a:tr h="635797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(-) профицит(+)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-320,7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53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Основные параметры бюджета </a:t>
            </a:r>
            <a:r>
              <a:rPr lang="ru-RU" alt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Кручено-Балковского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сельского поселения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alt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тыс</a:t>
            </a:r>
            <a:r>
              <a:rPr lang="ru-RU" altLang="ru-RU" sz="2400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 рублей</a:t>
            </a: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3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60648"/>
            <a:ext cx="7461472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Кручено-Балковского сельского поселения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214422"/>
            <a:ext cx="228601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857223" y="2500306"/>
            <a:ext cx="2297031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786190"/>
            <a:ext cx="230311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БЕЗВОЗДМЕЗДНЫЕ ПОСТУПЛЕНИЯ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1196752"/>
            <a:ext cx="496855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предусмотренных законодательством РФ о налогах и сборах федеральных налогов и сборов, в том числе от налогов, предусмотренных специальными налоговыми режимами, местных налогов и сборов, а также пеней и штрафов по ним.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83868" y="2492896"/>
            <a:ext cx="5004556" cy="10789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в виде штрафов, санкций за нарушение законодательства, платежи за пользование муниципальным имуществом, платные услуги, средства от продажи муниципального имущества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3713651"/>
            <a:ext cx="496855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которые  поступают в бюджет безвозмездно </a:t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(денежные средства, поступающие из вышестоящего бюджета (межбюджетные трансферты в виде дотаций, субсидий, субвенций), а также безвозмездные перечисления от физических и юридических лиц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83868" y="4653136"/>
            <a:ext cx="5004556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межбюджетные трансферты, предоставляемые на безвозмездной и безвозвратной основе без установления направлений и (или) условий их использования;</a:t>
            </a:r>
          </a:p>
          <a:p>
            <a:r>
              <a:rPr lang="ru-RU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бюджетные средства, предоставляемые бюджету другого уровня бюджетной системы РФ на условиях долевого финансирования целевых расходов;</a:t>
            </a:r>
          </a:p>
          <a:p>
            <a:r>
              <a:rPr lang="ru-RU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бюджетные средства, предоставляемые бюджету другого уровня бюджетной системы РФ на безвозмездной и безвозвратной основе на осуществление определенных целевых расходов.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4267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Исполнение доходной части бюджета Кручено-Балковского сельского поселения за 2017 год 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                                                                  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    (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тыс. рублей</a:t>
            </a:r>
            <a:r>
              <a:rPr lang="ru-RU" sz="2000" dirty="0" smtClean="0">
                <a:solidFill>
                  <a:srgbClr val="7030A0"/>
                </a:solidFill>
                <a:latin typeface="Calibri" pitchFamily="34" charset="0"/>
              </a:rPr>
              <a:t>)</a:t>
            </a:r>
            <a:endParaRPr lang="ru-RU" sz="20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1876158"/>
              </p:ext>
            </p:extLst>
          </p:nvPr>
        </p:nvGraphicFramePr>
        <p:xfrm>
          <a:off x="1000100" y="1340768"/>
          <a:ext cx="7676356" cy="6964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835"/>
                <a:gridCol w="1222782"/>
                <a:gridCol w="1154850"/>
                <a:gridCol w="1348889"/>
              </a:tblGrid>
              <a:tr h="6594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год 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год 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%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исполнения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3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</a:t>
                      </a:r>
                      <a:r>
                        <a:rPr lang="ru-RU" baseline="0" dirty="0" smtClean="0"/>
                        <a:t> и неналоговые доходы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5178,5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6093,1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3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794,8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101,9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7796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304,0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193,1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лиц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227,0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821,2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361,8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322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3646,2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4101,6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112,5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322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56,8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7582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95,2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материальных и  нематериальных активов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143,3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143,3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Штрафы, санкции, возмещение ущерба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22,4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16,1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85010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Налоговые и неналоговые доходы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758</TotalTime>
  <Words>1001</Words>
  <Application>Microsoft Office PowerPoint</Application>
  <PresentationFormat>Экран (4:3)</PresentationFormat>
  <Paragraphs>199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Администрация Кручено-Балковского сельского поселения</vt:lpstr>
      <vt:lpstr>Что такое «Бюджет для граждан?»</vt:lpstr>
      <vt:lpstr>ОСНОВНЫЕ ПОНЯТИЯ</vt:lpstr>
      <vt:lpstr>БЮДЖЕТ - форма образования и расходования денежных средств для решения задач и функций государства и местного самоуправления</vt:lpstr>
      <vt:lpstr>Слайд 5</vt:lpstr>
      <vt:lpstr>Основные параметры бюджета  Кручено-Балковского сельского поселения  (тыс. рублей)</vt:lpstr>
      <vt:lpstr>Структура доходов бюджета  Кручено-Балковского сельского поселения</vt:lpstr>
      <vt:lpstr>Исполнение доходной части бюджета Кручено-Балковского сельского поселения за 2017 год                                                                                 (тыс. рублей)</vt:lpstr>
      <vt:lpstr>Налоговые и неналоговые доходы </vt:lpstr>
      <vt:lpstr>Структура налоговых и неналоговых поступлений за 2017 год</vt:lpstr>
      <vt:lpstr>Безвозмездные поступления</vt:lpstr>
      <vt:lpstr>Структура безвозмездных поступлений</vt:lpstr>
      <vt:lpstr>Исполнение расходной части бюджета Кручено-Балковского сельского поселения за 2017 год                                                                                                        (тыс. рублей)</vt:lpstr>
      <vt:lpstr>   Расходы бюджета Кручено-Балковского сельского поселения за 2017 год по разделам бюджетной классификации расходов бюджетов                                                                                                                                                                                                                    тыс. рублей </vt:lpstr>
      <vt:lpstr>Структура расходов бюджета Кручено-Балковского сельского поселения в 2017 году</vt:lpstr>
      <vt:lpstr>Распределение расходов бюджета поселения по муниципальным программам в 2017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 ДЛЯ ГРАЖДАН </dc:title>
  <dc:creator>Наталья</dc:creator>
  <cp:lastModifiedBy>1</cp:lastModifiedBy>
  <cp:revision>87</cp:revision>
  <dcterms:created xsi:type="dcterms:W3CDTF">2018-04-08T17:22:49Z</dcterms:created>
  <dcterms:modified xsi:type="dcterms:W3CDTF">2018-04-20T10:38:31Z</dcterms:modified>
</cp:coreProperties>
</file>